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13"/>
  </p:notesMasterIdLst>
  <p:handoutMasterIdLst>
    <p:handoutMasterId r:id="rId14"/>
  </p:handoutMasterIdLst>
  <p:sldIdLst>
    <p:sldId id="347" r:id="rId2"/>
    <p:sldId id="366" r:id="rId3"/>
    <p:sldId id="367" r:id="rId4"/>
    <p:sldId id="368" r:id="rId5"/>
    <p:sldId id="369" r:id="rId6"/>
    <p:sldId id="370" r:id="rId7"/>
    <p:sldId id="371" r:id="rId8"/>
    <p:sldId id="372" r:id="rId9"/>
    <p:sldId id="373" r:id="rId10"/>
    <p:sldId id="374" r:id="rId11"/>
    <p:sldId id="375" r:id="rId1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dellelo" initials="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333CC"/>
    <a:srgbClr val="69340D"/>
    <a:srgbClr val="136789"/>
    <a:srgbClr val="526B6B"/>
    <a:srgbClr val="322E05"/>
    <a:srgbClr val="3E3805"/>
    <a:srgbClr val="26380C"/>
    <a:srgbClr val="506028"/>
    <a:srgbClr val="3399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17" autoAdjust="0"/>
    <p:restoredTop sz="86400" autoAdjust="0"/>
  </p:normalViewPr>
  <p:slideViewPr>
    <p:cSldViewPr>
      <p:cViewPr varScale="1">
        <p:scale>
          <a:sx n="62" d="100"/>
          <a:sy n="62" d="100"/>
        </p:scale>
        <p:origin x="1404" y="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5" d="100"/>
          <a:sy n="85" d="100"/>
        </p:scale>
        <p:origin x="-383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DFFAB7-9EB2-42AE-B012-B876F6B6F628}" type="datetimeFigureOut">
              <a:rPr lang="en-US" smtClean="0"/>
              <a:t>9/13/2018</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509C29-5E82-41ED-8CE3-0988C23D1BE4}" type="slidenum">
              <a:rPr lang="en-US" smtClean="0"/>
              <a:t>‹#›</a:t>
            </a:fld>
            <a:endParaRPr lang="en-US" dirty="0"/>
          </a:p>
        </p:txBody>
      </p:sp>
    </p:spTree>
    <p:extLst>
      <p:ext uri="{BB962C8B-B14F-4D97-AF65-F5344CB8AC3E}">
        <p14:creationId xmlns:p14="http://schemas.microsoft.com/office/powerpoint/2010/main" val="3634110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dirty="0"/>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7B491A9-5D56-A448-96C7-EB6CC08E6C9E}" type="slidenum">
              <a:rPr lang="en-US" altLang="en-US"/>
              <a:pPr/>
              <a:t>‹#›</a:t>
            </a:fld>
            <a:endParaRPr lang="en-US" altLang="en-US" dirty="0"/>
          </a:p>
        </p:txBody>
      </p:sp>
    </p:spTree>
    <p:extLst>
      <p:ext uri="{BB962C8B-B14F-4D97-AF65-F5344CB8AC3E}">
        <p14:creationId xmlns:p14="http://schemas.microsoft.com/office/powerpoint/2010/main" val="8790979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a:t>
            </a:fld>
            <a:endParaRPr lang="en-US" altLang="en-US" dirty="0"/>
          </a:p>
        </p:txBody>
      </p:sp>
    </p:spTree>
    <p:extLst>
      <p:ext uri="{BB962C8B-B14F-4D97-AF65-F5344CB8AC3E}">
        <p14:creationId xmlns:p14="http://schemas.microsoft.com/office/powerpoint/2010/main" val="38377803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17"/>
        <p:cNvGrpSpPr/>
        <p:nvPr/>
      </p:nvGrpSpPr>
      <p:grpSpPr>
        <a:xfrm>
          <a:off x="0" y="0"/>
          <a:ext cx="0" cy="0"/>
          <a:chOff x="0" y="0"/>
          <a:chExt cx="0" cy="0"/>
        </a:xfrm>
      </p:grpSpPr>
      <p:sp>
        <p:nvSpPr>
          <p:cNvPr id="5" name="Rectangle 4"/>
          <p:cNvSpPr/>
          <p:nvPr userDrawn="1"/>
        </p:nvSpPr>
        <p:spPr>
          <a:xfrm>
            <a:off x="0" y="2166816"/>
            <a:ext cx="9144000" cy="2524369"/>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526B6B"/>
              </a:buClr>
            </a:pPr>
            <a:endParaRPr lang="en-US" dirty="0"/>
          </a:p>
        </p:txBody>
      </p:sp>
      <p:sp>
        <p:nvSpPr>
          <p:cNvPr id="2" name="Title 1"/>
          <p:cNvSpPr>
            <a:spLocks noGrp="1"/>
          </p:cNvSpPr>
          <p:nvPr>
            <p:ph type="title"/>
          </p:nvPr>
        </p:nvSpPr>
        <p:spPr>
          <a:xfrm>
            <a:off x="457200" y="2362200"/>
            <a:ext cx="8229600" cy="1257306"/>
          </a:xfrm>
        </p:spPr>
        <p:txBody>
          <a:bodyPr/>
          <a:lstStyle>
            <a:lvl1pPr algn="ctr">
              <a:defRPr>
                <a:solidFill>
                  <a:schemeClr val="tx1"/>
                </a:solidFill>
              </a:defRPr>
            </a:lvl1pPr>
          </a:lstStyle>
          <a:p>
            <a:r>
              <a:rPr lang="en-US" dirty="0" smtClean="0"/>
              <a:t>Click to edit Master title style</a:t>
            </a:r>
            <a:endParaRPr lang="en-US" dirty="0"/>
          </a:p>
        </p:txBody>
      </p:sp>
      <p:sp>
        <p:nvSpPr>
          <p:cNvPr id="8" name="Subtitle 1"/>
          <p:cNvSpPr>
            <a:spLocks noGrp="1"/>
          </p:cNvSpPr>
          <p:nvPr>
            <p:ph sz="quarter" idx="15"/>
          </p:nvPr>
        </p:nvSpPr>
        <p:spPr>
          <a:xfrm>
            <a:off x="703196" y="3771906"/>
            <a:ext cx="7737608" cy="672804"/>
          </a:xfrm>
        </p:spPr>
        <p:txBody>
          <a:bodyPr/>
          <a:lstStyle>
            <a:lvl1pPr algn="l">
              <a:buClr>
                <a:srgbClr val="3333CC"/>
              </a:buClr>
              <a:defRPr/>
            </a:lvl1pPr>
            <a:lvl2pPr algn="l">
              <a:buClr>
                <a:srgbClr val="3333CC"/>
              </a:buClr>
              <a:defRPr/>
            </a:lvl2pPr>
            <a:lvl3pPr algn="l">
              <a:buClr>
                <a:srgbClr val="3333CC"/>
              </a:buClr>
              <a:defRPr/>
            </a:lvl3pPr>
            <a:lvl4pPr algn="l">
              <a:buClr>
                <a:srgbClr val="3333CC"/>
              </a:buClr>
              <a:defRPr/>
            </a:lvl4pPr>
            <a:lvl5pPr algn="l">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668788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8" name="Content Placeholder 7"/>
          <p:cNvSpPr>
            <a:spLocks noGrp="1"/>
          </p:cNvSpPr>
          <p:nvPr>
            <p:ph sz="quarter" idx="10"/>
          </p:nvPr>
        </p:nvSpPr>
        <p:spPr>
          <a:xfrm>
            <a:off x="247305" y="1407393"/>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417784"/>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p:cNvSpPr>
            <a:spLocks noGrp="1"/>
          </p:cNvSpPr>
          <p:nvPr>
            <p:ph sz="quarter" idx="12"/>
          </p:nvPr>
        </p:nvSpPr>
        <p:spPr>
          <a:xfrm>
            <a:off x="228600" y="4724400"/>
            <a:ext cx="8458200" cy="114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265543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990600" y="3200400"/>
            <a:ext cx="1990680" cy="1219200"/>
          </a:xfrm>
        </p:spPr>
        <p:txBody>
          <a:bodyPr/>
          <a:lstStyle/>
          <a:p>
            <a:endParaRPr lang="en-US" dirty="0"/>
          </a:p>
        </p:txBody>
      </p:sp>
      <p:sp>
        <p:nvSpPr>
          <p:cNvPr id="16" name="Table Placeholder 15"/>
          <p:cNvSpPr>
            <a:spLocks noGrp="1"/>
          </p:cNvSpPr>
          <p:nvPr>
            <p:ph type="tbl" sz="quarter" idx="12"/>
          </p:nvPr>
        </p:nvSpPr>
        <p:spPr>
          <a:xfrm>
            <a:off x="6172200" y="3200400"/>
            <a:ext cx="2362200" cy="12192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3505200" y="3200400"/>
            <a:ext cx="2057400" cy="1219200"/>
          </a:xfrm>
        </p:spPr>
        <p:txBody>
          <a:bodyPr/>
          <a:lstStyle/>
          <a:p>
            <a:endParaRPr lang="en-US" dirty="0"/>
          </a:p>
        </p:txBody>
      </p:sp>
    </p:spTree>
    <p:extLst>
      <p:ext uri="{BB962C8B-B14F-4D97-AF65-F5344CB8AC3E}">
        <p14:creationId xmlns:p14="http://schemas.microsoft.com/office/powerpoint/2010/main" val="37374066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 y="76200"/>
            <a:ext cx="905256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287653"/>
      </p:ext>
    </p:extLst>
  </p:cSld>
  <p:clrMap bg1="lt1" tx1="dk1" bg2="lt2" tx2="dk2" accent1="accent1" accent2="accent2" accent3="accent3" accent4="accent4" accent5="accent5" accent6="accent6" hlink="hlink" folHlink="folHlink"/>
  <p:sldLayoutIdLst>
    <p:sldLayoutId id="2147483703" r:id="rId1"/>
    <p:sldLayoutId id="2147483696" r:id="rId2"/>
    <p:sldLayoutId id="2147483697" r:id="rId3"/>
  </p:sldLayoutIdLst>
  <p:transition spd="med">
    <p:fade/>
  </p:transition>
  <p:timing>
    <p:tnLst>
      <p:par>
        <p:cTn id="1" dur="indefinite" restart="never" nodeType="tmRoot"/>
      </p:par>
    </p:tnLst>
  </p:timing>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461963" indent="-461963" algn="l" defTabSz="914400" rtl="0" eaLnBrk="1" latinLnBrk="0" hangingPunct="1">
        <a:spcBef>
          <a:spcPct val="20000"/>
        </a:spcBef>
        <a:buClr>
          <a:srgbClr val="3333CC"/>
        </a:buClr>
        <a:buFont typeface="Arial" pitchFamily="34" charset="0"/>
        <a:buChar char="•"/>
        <a:defRPr sz="2600" kern="1200">
          <a:solidFill>
            <a:schemeClr val="tx1"/>
          </a:solidFill>
          <a:latin typeface="Arial" pitchFamily="34" charset="0"/>
          <a:ea typeface="+mn-ea"/>
          <a:cs typeface="Arial" pitchFamily="34" charset="0"/>
        </a:defRPr>
      </a:lvl1pPr>
      <a:lvl2pPr marL="914400" indent="-457200" algn="l" defTabSz="914400" rtl="0" eaLnBrk="1" latinLnBrk="0" hangingPunct="1">
        <a:spcBef>
          <a:spcPct val="20000"/>
        </a:spcBef>
        <a:buClr>
          <a:srgbClr val="3333CC"/>
        </a:buClr>
        <a:buFont typeface="Arial" pitchFamily="34" charset="0"/>
        <a:buChar char="–"/>
        <a:defRPr sz="2400" kern="1200">
          <a:solidFill>
            <a:schemeClr val="tx1"/>
          </a:solidFill>
          <a:latin typeface="Arial" pitchFamily="34" charset="0"/>
          <a:ea typeface="+mn-ea"/>
          <a:cs typeface="Arial" pitchFamily="34" charset="0"/>
        </a:defRPr>
      </a:lvl2pPr>
      <a:lvl3pPr marL="1371600" indent="-457200" algn="l" defTabSz="914400" rtl="0" eaLnBrk="1" latinLnBrk="0" hangingPunct="1">
        <a:spcBef>
          <a:spcPct val="20000"/>
        </a:spcBef>
        <a:buClr>
          <a:srgbClr val="3333CC"/>
        </a:buClr>
        <a:buFont typeface="Wingdings" pitchFamily="2" charset="2"/>
        <a:buChar char="§"/>
        <a:defRPr sz="2200" kern="1200">
          <a:solidFill>
            <a:schemeClr val="tx1"/>
          </a:solidFill>
          <a:latin typeface="Arial" pitchFamily="34" charset="0"/>
          <a:ea typeface="+mn-ea"/>
          <a:cs typeface="Arial" pitchFamily="34" charset="0"/>
        </a:defRPr>
      </a:lvl3pPr>
      <a:lvl4pPr marL="1820863" indent="-449263" algn="l" defTabSz="914400" rtl="0" eaLnBrk="1" latinLnBrk="0" hangingPunct="1">
        <a:spcBef>
          <a:spcPct val="20000"/>
        </a:spcBef>
        <a:buClr>
          <a:srgbClr val="3333CC"/>
        </a:buClr>
        <a:buFont typeface="Courier New" pitchFamily="49" charset="0"/>
        <a:buChar char="o"/>
        <a:defRPr sz="2000" kern="1200">
          <a:solidFill>
            <a:schemeClr val="tx1"/>
          </a:solidFill>
          <a:latin typeface="Arial" pitchFamily="34" charset="0"/>
          <a:ea typeface="+mn-ea"/>
          <a:cs typeface="Arial" pitchFamily="34" charset="0"/>
        </a:defRPr>
      </a:lvl4pPr>
      <a:lvl5pPr marL="2286000" indent="-457200" algn="l" defTabSz="914400" rtl="0" eaLnBrk="1" latinLnBrk="0" hangingPunct="1">
        <a:spcBef>
          <a:spcPct val="20000"/>
        </a:spcBef>
        <a:buClr>
          <a:srgbClr val="3333CC"/>
        </a:buClr>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38395"/>
            <a:ext cx="8229600" cy="1143005"/>
          </a:xfrm>
        </p:spPr>
        <p:txBody>
          <a:bodyPr>
            <a:normAutofit/>
          </a:bodyPr>
          <a:lstStyle/>
          <a:p>
            <a:r>
              <a:rPr lang="en-US" b="1" dirty="0" smtClean="0">
                <a:solidFill>
                  <a:schemeClr val="bg1"/>
                </a:solidFill>
                <a:latin typeface="Arial" pitchFamily="34" charset="0"/>
                <a:cs typeface="Arial" pitchFamily="34" charset="0"/>
              </a:rPr>
              <a:t>Section 7.1 </a:t>
            </a:r>
            <a:endParaRPr lang="en-US" b="1" dirty="0">
              <a:solidFill>
                <a:schemeClr val="bg1"/>
              </a:solidFill>
              <a:latin typeface="Arial" pitchFamily="34" charset="0"/>
              <a:cs typeface="Arial" pitchFamily="34" charset="0"/>
            </a:endParaRPr>
          </a:p>
        </p:txBody>
      </p:sp>
      <p:sp>
        <p:nvSpPr>
          <p:cNvPr id="3" name="Text Placeholder 2"/>
          <p:cNvSpPr>
            <a:spLocks noGrp="1"/>
          </p:cNvSpPr>
          <p:nvPr>
            <p:ph sz="quarter" idx="15"/>
          </p:nvPr>
        </p:nvSpPr>
        <p:spPr>
          <a:xfrm>
            <a:off x="703196" y="3657600"/>
            <a:ext cx="7737608" cy="611640"/>
          </a:xfrm>
          <a:noFill/>
        </p:spPr>
        <p:txBody>
          <a:bodyPr anchor="ctr">
            <a:normAutofit/>
          </a:bodyPr>
          <a:lstStyle/>
          <a:p>
            <a:pPr algn="ctr">
              <a:spcBef>
                <a:spcPts val="0"/>
              </a:spcBef>
              <a:buClr>
                <a:srgbClr val="008080"/>
              </a:buClr>
              <a:buSzPct val="25000"/>
              <a:buNone/>
            </a:pPr>
            <a:r>
              <a:rPr lang="en-US" altLang="en-US" sz="3400" dirty="0">
                <a:solidFill>
                  <a:schemeClr val="bg1"/>
                </a:solidFill>
                <a:latin typeface="Arial" pitchFamily="34" charset="0"/>
                <a:ea typeface="Arial Black"/>
                <a:cs typeface="Arial" pitchFamily="34" charset="0"/>
              </a:rPr>
              <a:t>Chapter </a:t>
            </a:r>
            <a:r>
              <a:rPr lang="en-US" altLang="en-US" sz="3400" dirty="0" smtClean="0">
                <a:solidFill>
                  <a:schemeClr val="bg1"/>
                </a:solidFill>
                <a:latin typeface="Arial" pitchFamily="34" charset="0"/>
                <a:ea typeface="Arial Black"/>
                <a:cs typeface="Arial" pitchFamily="34" charset="0"/>
              </a:rPr>
              <a:t>7</a:t>
            </a:r>
            <a:endParaRPr lang="en-US" sz="3400" dirty="0" smtClean="0">
              <a:solidFill>
                <a:schemeClr val="bg1"/>
              </a:solidFill>
              <a:latin typeface="Arial" pitchFamily="34" charset="0"/>
              <a:cs typeface="Arial" pitchFamily="34" charset="0"/>
            </a:endParaRPr>
          </a:p>
        </p:txBody>
      </p:sp>
    </p:spTree>
    <p:extLst>
      <p:ext uri="{BB962C8B-B14F-4D97-AF65-F5344CB8AC3E}">
        <p14:creationId xmlns:p14="http://schemas.microsoft.com/office/powerpoint/2010/main" val="1905179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itchFamily="34" charset="0"/>
                <a:cs typeface="Arial" pitchFamily="34" charset="0"/>
              </a:rPr>
              <a:t>Example: Bird Hormones</a:t>
            </a:r>
          </a:p>
        </p:txBody>
      </p:sp>
      <p:sp>
        <p:nvSpPr>
          <p:cNvPr id="3" name="Content Placeholder 2"/>
          <p:cNvSpPr>
            <a:spLocks noGrp="1"/>
          </p:cNvSpPr>
          <p:nvPr>
            <p:ph idx="1"/>
          </p:nvPr>
        </p:nvSpPr>
        <p:spPr>
          <a:xfrm>
            <a:off x="243114" y="1415142"/>
            <a:ext cx="8610600" cy="947058"/>
          </a:xfrm>
        </p:spPr>
        <p:txBody>
          <a:bodyPr>
            <a:normAutofit/>
          </a:bodyPr>
          <a:lstStyle/>
          <a:p>
            <a:pPr marL="0" indent="0">
              <a:buNone/>
            </a:pPr>
            <a:r>
              <a:rPr lang="en-US" dirty="0">
                <a:latin typeface="Arial" pitchFamily="34" charset="0"/>
                <a:cs typeface="Arial" pitchFamily="34" charset="0"/>
              </a:rPr>
              <a:t>Measure blood calcium levels in birds with and without a hormone supplement (data in </a:t>
            </a:r>
            <a:r>
              <a:rPr lang="en-US" dirty="0" err="1">
                <a:latin typeface="Arial" pitchFamily="34" charset="0"/>
                <a:cs typeface="Arial" pitchFamily="34" charset="0"/>
              </a:rPr>
              <a:t>BirdCalcium</a:t>
            </a:r>
            <a:r>
              <a:rPr lang="en-US" dirty="0">
                <a:latin typeface="Arial" pitchFamily="34" charset="0"/>
                <a:cs typeface="Arial" pitchFamily="34" charset="0"/>
              </a:rPr>
              <a:t>)</a:t>
            </a:r>
          </a:p>
        </p:txBody>
      </p:sp>
      <p:pic>
        <p:nvPicPr>
          <p:cNvPr id="8" name="Picture Placeholder 7" descr="A table gives values related to bird’s hormones. The data presented in the first table are as follows:&#10;The column headers are: Hormone equals No and hormone equals yes.&#10;Row 1. Male: Hormone equals No: 14.5, 11.0, 10.8, 14.3, 10.0. Hormone equals Yes: 32.0, 23.8, 28.8, 25.0, 29.3.&#10;Row 2. Female: Hormone equals No: 16.5, 18.4, 12.7, 14.0, 12.8. Hormone equals Yes: 31.9, 26.2, 21.5, 35.8, 40.2.&#10;The data presented in the second table are as follows:&#10;The column headers are: Hormone supplement No and Hormone Supplement Yes.&#10;Row 1. Male: Hormone Supplement No: 12.12. hormone supplement yes: 27.78.&#10;Row 2. Female: Hormone Supplement No: 14.88. hormone supplement yes: 31.08.&#10;Text at the top left portion of the table reads Cell means.&#10;A series of text titled Difference is shown beside the second table. &#10;Text below the title reads, (Yes - No) and the text below it reads, 15.66 and 16.20. Text beside it reads, similar. Two left arrows are shown from the text similar. The arrow at the top points to 15.66 and the arrow at the bottom points to 16.20.&#10;A series of text titled Difference is shown below the table.&#10;Text below the title reads, (Female - Male) and the text beside it reads, 2.76 and 3.30. Text at the bottom right portion reads, similar and two upward arrows from it point to the text 2.76 and 3.30."/>
          <p:cNvPicPr>
            <a:picLocks noGrp="1" noChangeAspect="1"/>
          </p:cNvPicPr>
          <p:nvPr>
            <p:ph type="pic" sz="quarter" idx="11"/>
          </p:nvPr>
        </p:nvPicPr>
        <p:blipFill>
          <a:blip r:embed="rId2"/>
          <a:stretch>
            <a:fillRect/>
          </a:stretch>
        </p:blipFill>
        <p:spPr>
          <a:xfrm>
            <a:off x="1005035" y="2428465"/>
            <a:ext cx="7006805" cy="3743735"/>
          </a:xfrm>
          <a:prstGeom prst="rect">
            <a:avLst/>
          </a:prstGeom>
          <a:noFill/>
          <a:ln>
            <a:noFill/>
          </a:ln>
        </p:spPr>
      </p:pic>
    </p:spTree>
    <p:extLst>
      <p:ext uri="{BB962C8B-B14F-4D97-AF65-F5344CB8AC3E}">
        <p14:creationId xmlns:p14="http://schemas.microsoft.com/office/powerpoint/2010/main" val="2587964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latin typeface="Arial" pitchFamily="34" charset="0"/>
                <a:cs typeface="Arial" pitchFamily="34" charset="0"/>
              </a:rPr>
              <a:t>Interaction </a:t>
            </a:r>
            <a:r>
              <a:rPr lang="en-US" dirty="0" smtClean="0">
                <a:latin typeface="Arial" pitchFamily="34" charset="0"/>
                <a:cs typeface="Arial" pitchFamily="34" charset="0"/>
              </a:rPr>
              <a:t>Plot (4 of 4)</a:t>
            </a:r>
            <a:endParaRPr lang="en-US" dirty="0">
              <a:latin typeface="Arial" pitchFamily="34" charset="0"/>
              <a:cs typeface="Arial" pitchFamily="34" charset="0"/>
            </a:endParaRPr>
          </a:p>
        </p:txBody>
      </p:sp>
      <p:pic>
        <p:nvPicPr>
          <p:cNvPr id="6" name="Picture Placeholder 5" descr="A command line read with (Bird Calcium, interaction.plot (Hormone, Sex, Ca))."/>
          <p:cNvPicPr>
            <a:picLocks noGrp="1" noChangeAspect="1"/>
          </p:cNvPicPr>
          <p:nvPr>
            <p:ph type="pic" sz="quarter" idx="11"/>
          </p:nvPr>
        </p:nvPicPr>
        <p:blipFill>
          <a:blip r:embed="rId2"/>
          <a:stretch>
            <a:fillRect/>
          </a:stretch>
        </p:blipFill>
        <p:spPr>
          <a:xfrm>
            <a:off x="200025" y="1438070"/>
            <a:ext cx="8743950" cy="514350"/>
          </a:xfrm>
          <a:prstGeom prst="rect">
            <a:avLst/>
          </a:prstGeom>
          <a:noFill/>
          <a:ln>
            <a:noFill/>
          </a:ln>
        </p:spPr>
      </p:pic>
      <p:pic>
        <p:nvPicPr>
          <p:cNvPr id="7" name="Picture Placeholder 6" descr="An interaction plot correlating hormone: yes and Hormone: no against means of Ca for male sex and female sex. "/>
          <p:cNvPicPr>
            <a:picLocks noGrp="1" noChangeAspect="1"/>
          </p:cNvPicPr>
          <p:nvPr>
            <p:ph type="pic" sz="quarter" idx="13"/>
          </p:nvPr>
        </p:nvPicPr>
        <p:blipFill>
          <a:blip r:embed="rId3"/>
          <a:stretch>
            <a:fillRect/>
          </a:stretch>
        </p:blipFill>
        <p:spPr>
          <a:xfrm>
            <a:off x="1065612" y="2067007"/>
            <a:ext cx="6706788" cy="4181393"/>
          </a:xfrm>
          <a:prstGeom prst="rect">
            <a:avLst/>
          </a:prstGeom>
          <a:noFill/>
          <a:ln>
            <a:noFill/>
          </a:ln>
        </p:spPr>
      </p:pic>
    </p:spTree>
    <p:extLst>
      <p:ext uri="{BB962C8B-B14F-4D97-AF65-F5344CB8AC3E}">
        <p14:creationId xmlns:p14="http://schemas.microsoft.com/office/powerpoint/2010/main" val="22328515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itchFamily="34" charset="0"/>
                <a:cs typeface="Arial" pitchFamily="34" charset="0"/>
              </a:rPr>
              <a:t>Section </a:t>
            </a:r>
            <a:r>
              <a:rPr lang="en-US" dirty="0" smtClean="0">
                <a:latin typeface="Arial" pitchFamily="34" charset="0"/>
                <a:cs typeface="Arial" pitchFamily="34" charset="0"/>
              </a:rPr>
              <a:t>7.1</a:t>
            </a:r>
            <a:endParaRPr lang="ru-RU" dirty="0">
              <a:latin typeface="Arial" pitchFamily="34" charset="0"/>
              <a:cs typeface="Arial" pitchFamily="34" charset="0"/>
            </a:endParaRPr>
          </a:p>
        </p:txBody>
      </p:sp>
      <p:sp>
        <p:nvSpPr>
          <p:cNvPr id="3" name="Content Placeholder 2"/>
          <p:cNvSpPr>
            <a:spLocks noGrp="1"/>
          </p:cNvSpPr>
          <p:nvPr>
            <p:ph sz="quarter" idx="10"/>
          </p:nvPr>
        </p:nvSpPr>
        <p:spPr>
          <a:xfrm>
            <a:off x="247304" y="1407392"/>
            <a:ext cx="8591895" cy="4841007"/>
          </a:xfrm>
        </p:spPr>
        <p:txBody>
          <a:bodyPr>
            <a:normAutofit/>
          </a:bodyPr>
          <a:lstStyle/>
          <a:p>
            <a:pPr marL="0" indent="0">
              <a:spcBef>
                <a:spcPct val="0"/>
              </a:spcBef>
              <a:spcAft>
                <a:spcPct val="15000"/>
              </a:spcAft>
              <a:buNone/>
            </a:pPr>
            <a:r>
              <a:rPr lang="en-US" altLang="en-US" dirty="0">
                <a:latin typeface="Arial" pitchFamily="34" charset="0"/>
                <a:cs typeface="Arial" pitchFamily="34" charset="0"/>
                <a:sym typeface="Symbol" panose="05050102010706020507" pitchFamily="18" charset="2"/>
              </a:rPr>
              <a:t>Interaction</a:t>
            </a:r>
          </a:p>
          <a:p>
            <a:pPr marL="0" indent="344488">
              <a:spcBef>
                <a:spcPct val="0"/>
              </a:spcBef>
              <a:spcAft>
                <a:spcPct val="15000"/>
              </a:spcAft>
              <a:buNone/>
            </a:pPr>
            <a:r>
              <a:rPr lang="en-US" altLang="en-US" dirty="0" smtClean="0">
                <a:latin typeface="Arial" pitchFamily="34" charset="0"/>
                <a:cs typeface="Arial" pitchFamily="34" charset="0"/>
                <a:sym typeface="Symbol" panose="05050102010706020507" pitchFamily="18" charset="2"/>
              </a:rPr>
              <a:t>Numeric </a:t>
            </a:r>
            <a:r>
              <a:rPr lang="en-US" altLang="en-US" dirty="0">
                <a:latin typeface="Arial" pitchFamily="34" charset="0"/>
                <a:cs typeface="Arial" pitchFamily="34" charset="0"/>
                <a:sym typeface="Symbol" panose="05050102010706020507" pitchFamily="18" charset="2"/>
              </a:rPr>
              <a:t>differences</a:t>
            </a:r>
          </a:p>
          <a:p>
            <a:pPr marL="0" indent="344488">
              <a:spcBef>
                <a:spcPct val="0"/>
              </a:spcBef>
              <a:spcAft>
                <a:spcPct val="15000"/>
              </a:spcAft>
              <a:buNone/>
            </a:pPr>
            <a:r>
              <a:rPr lang="en-US" altLang="en-US" dirty="0" smtClean="0">
                <a:latin typeface="Arial" pitchFamily="34" charset="0"/>
                <a:cs typeface="Arial" pitchFamily="34" charset="0"/>
                <a:sym typeface="Symbol" panose="05050102010706020507" pitchFamily="18" charset="2"/>
              </a:rPr>
              <a:t>Interaction </a:t>
            </a:r>
            <a:r>
              <a:rPr lang="en-US" altLang="en-US" dirty="0">
                <a:latin typeface="Arial" pitchFamily="34" charset="0"/>
                <a:cs typeface="Arial" pitchFamily="34" charset="0"/>
                <a:sym typeface="Symbol" panose="05050102010706020507" pitchFamily="18" charset="2"/>
              </a:rPr>
              <a:t>plot</a:t>
            </a:r>
          </a:p>
        </p:txBody>
      </p:sp>
    </p:spTree>
    <p:extLst>
      <p:ext uri="{BB962C8B-B14F-4D97-AF65-F5344CB8AC3E}">
        <p14:creationId xmlns:p14="http://schemas.microsoft.com/office/powerpoint/2010/main" val="13405663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itchFamily="34" charset="0"/>
                <a:cs typeface="Arial" pitchFamily="34" charset="0"/>
              </a:rPr>
              <a:t>Factorial Design</a:t>
            </a:r>
            <a:endParaRPr lang="ru-RU" dirty="0">
              <a:latin typeface="Arial" pitchFamily="34" charset="0"/>
              <a:cs typeface="Arial" pitchFamily="34" charset="0"/>
            </a:endParaRPr>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a:xfrm>
                <a:off x="247304" y="1407392"/>
                <a:ext cx="8591895" cy="3317007"/>
              </a:xfrm>
            </p:spPr>
            <p:txBody>
              <a:bodyPr>
                <a:normAutofit/>
              </a:bodyPr>
              <a:lstStyle/>
              <a:p>
                <a:pPr marL="0" indent="0">
                  <a:spcBef>
                    <a:spcPts val="624"/>
                  </a:spcBef>
                  <a:buNone/>
                </a:pPr>
                <a:r>
                  <a:rPr lang="en-US" dirty="0" smtClean="0">
                    <a:solidFill>
                      <a:schemeClr val="tx1"/>
                    </a:solidFill>
                    <a:latin typeface="Arial" pitchFamily="34" charset="0"/>
                    <a:cs typeface="Arial" pitchFamily="34" charset="0"/>
                  </a:rPr>
                  <a:t>Two explanatory factors:</a:t>
                </a:r>
              </a:p>
              <a:p>
                <a:pPr marL="0" indent="285750">
                  <a:spcBef>
                    <a:spcPts val="624"/>
                  </a:spcBef>
                  <a:buNone/>
                  <a:tabLst>
                    <a:tab pos="344488" algn="l"/>
                  </a:tabLst>
                </a:pPr>
                <a:r>
                  <a:rPr lang="en-US" dirty="0" smtClean="0">
                    <a:solidFill>
                      <a:schemeClr val="tx1"/>
                    </a:solidFill>
                    <a:latin typeface="Arial" pitchFamily="34" charset="0"/>
                    <a:cs typeface="Arial" pitchFamily="34" charset="0"/>
                  </a:rPr>
                  <a:t>Factor </a:t>
                </a:r>
                <a:r>
                  <a:rPr lang="en-US" dirty="0">
                    <a:solidFill>
                      <a:schemeClr val="tx1"/>
                    </a:solidFill>
                    <a:latin typeface="Arial" pitchFamily="34" charset="0"/>
                    <a:cs typeface="Arial" pitchFamily="34" charset="0"/>
                  </a:rPr>
                  <a:t>A has </a:t>
                </a:r>
                <a:r>
                  <a:rPr lang="en-US" i="1" dirty="0">
                    <a:solidFill>
                      <a:schemeClr val="tx1"/>
                    </a:solidFill>
                    <a:latin typeface="Arial" pitchFamily="34" charset="0"/>
                    <a:cs typeface="Arial" pitchFamily="34" charset="0"/>
                  </a:rPr>
                  <a:t>I</a:t>
                </a:r>
                <a:r>
                  <a:rPr lang="en-US" dirty="0">
                    <a:solidFill>
                      <a:schemeClr val="tx1"/>
                    </a:solidFill>
                    <a:latin typeface="Arial" pitchFamily="34" charset="0"/>
                    <a:cs typeface="Arial" pitchFamily="34" charset="0"/>
                  </a:rPr>
                  <a:t> levels, Factor B has </a:t>
                </a:r>
                <a:r>
                  <a:rPr lang="en-US" i="1" dirty="0">
                    <a:solidFill>
                      <a:schemeClr val="tx1"/>
                    </a:solidFill>
                    <a:latin typeface="Arial" pitchFamily="34" charset="0"/>
                    <a:cs typeface="Arial" pitchFamily="34" charset="0"/>
                  </a:rPr>
                  <a:t>J</a:t>
                </a:r>
                <a:r>
                  <a:rPr lang="en-US" dirty="0">
                    <a:solidFill>
                      <a:schemeClr val="tx1"/>
                    </a:solidFill>
                    <a:latin typeface="Arial" pitchFamily="34" charset="0"/>
                    <a:cs typeface="Arial" pitchFamily="34" charset="0"/>
                  </a:rPr>
                  <a:t> levels</a:t>
                </a:r>
                <a:r>
                  <a:rPr lang="en-US" dirty="0" smtClean="0">
                    <a:solidFill>
                      <a:schemeClr val="tx1"/>
                    </a:solidFill>
                    <a:latin typeface="Arial" pitchFamily="34" charset="0"/>
                    <a:cs typeface="Arial" pitchFamily="34" charset="0"/>
                  </a:rPr>
                  <a:t>.</a:t>
                </a:r>
              </a:p>
              <a:p>
                <a:pPr marL="0" indent="0">
                  <a:spcBef>
                    <a:spcPts val="624"/>
                  </a:spcBef>
                  <a:buNone/>
                  <a:tabLst>
                    <a:tab pos="344488" algn="l"/>
                  </a:tabLst>
                </a:pPr>
                <a:r>
                  <a:rPr lang="en-US" dirty="0">
                    <a:solidFill>
                      <a:schemeClr val="tx1"/>
                    </a:solidFill>
                    <a:latin typeface="Arial" pitchFamily="34" charset="0"/>
                    <a:cs typeface="Arial" pitchFamily="34" charset="0"/>
                  </a:rPr>
                  <a:t>Data: Response values for each combination of the two factors (i.e., each “cell” of a two-way table) with (possibly) more than one value for each cell</a:t>
                </a:r>
                <a:r>
                  <a:rPr lang="en-US" dirty="0" smtClean="0">
                    <a:solidFill>
                      <a:schemeClr val="tx1"/>
                    </a:solidFill>
                    <a:latin typeface="Arial" pitchFamily="34" charset="0"/>
                    <a:cs typeface="Arial" pitchFamily="34" charset="0"/>
                  </a:rPr>
                  <a:t>.</a:t>
                </a:r>
                <a:endParaRPr lang="en-US" dirty="0">
                  <a:solidFill>
                    <a:schemeClr val="tx1"/>
                  </a:solidFill>
                  <a:latin typeface="Arial" pitchFamily="34" charset="0"/>
                  <a:cs typeface="Arial" pitchFamily="34" charset="0"/>
                </a:endParaRPr>
              </a:p>
              <a:p>
                <a:pPr marL="0" indent="0">
                  <a:spcBef>
                    <a:spcPts val="624"/>
                  </a:spcBef>
                  <a:buNone/>
                  <a:tabLst>
                    <a:tab pos="344488" algn="l"/>
                  </a:tabLst>
                </a:pPr>
                <a:r>
                  <a:rPr lang="en-US" dirty="0">
                    <a:solidFill>
                      <a:schemeClr val="tx1"/>
                    </a:solidFill>
                    <a:latin typeface="Arial" pitchFamily="34" charset="0"/>
                    <a:cs typeface="Arial" pitchFamily="34" charset="0"/>
                  </a:rPr>
                  <a:t>Let </a:t>
                </a:r>
                <a14:m>
                  <m:oMath xmlns:m="http://schemas.openxmlformats.org/officeDocument/2006/math">
                    <m:r>
                      <a:rPr lang="en-US" i="1" dirty="0">
                        <a:solidFill>
                          <a:schemeClr val="tx1"/>
                        </a:solidFill>
                        <a:latin typeface="Cambria Math" panose="02040503050406030204" pitchFamily="18" charset="0"/>
                      </a:rPr>
                      <m:t>𝑛</m:t>
                    </m:r>
                    <m:r>
                      <a:rPr lang="en-US" i="1" baseline="-25000" dirty="0" err="1">
                        <a:solidFill>
                          <a:schemeClr val="tx1"/>
                        </a:solidFill>
                        <a:latin typeface="Cambria Math" panose="02040503050406030204" pitchFamily="18" charset="0"/>
                      </a:rPr>
                      <m:t>𝑖𝑗</m:t>
                    </m:r>
                  </m:oMath>
                </a14:m>
                <a:r>
                  <a:rPr lang="en-US" i="1" dirty="0">
                    <a:solidFill>
                      <a:schemeClr val="tx1"/>
                    </a:solidFill>
                    <a:latin typeface="Arial" pitchFamily="34" charset="0"/>
                    <a:cs typeface="Arial" pitchFamily="34" charset="0"/>
                  </a:rPr>
                  <a:t> </a:t>
                </a:r>
                <a:r>
                  <a:rPr lang="en-US" dirty="0">
                    <a:solidFill>
                      <a:schemeClr val="tx1"/>
                    </a:solidFill>
                    <a:latin typeface="Arial" pitchFamily="34" charset="0"/>
                    <a:cs typeface="Arial" pitchFamily="34" charset="0"/>
                  </a:rPr>
                  <a:t>= sample size in </a:t>
                </a:r>
                <a14:m>
                  <m:oMath xmlns:m="http://schemas.openxmlformats.org/officeDocument/2006/math">
                    <m:r>
                      <a:rPr lang="en-US" i="1" dirty="0">
                        <a:solidFill>
                          <a:schemeClr val="tx1"/>
                        </a:solidFill>
                        <a:latin typeface="Cambria Math" panose="02040503050406030204" pitchFamily="18" charset="0"/>
                      </a:rPr>
                      <m:t>(</m:t>
                    </m:r>
                    <m:r>
                      <a:rPr lang="en-US" i="1" dirty="0" err="1">
                        <a:solidFill>
                          <a:schemeClr val="tx1"/>
                        </a:solidFill>
                        <a:latin typeface="Cambria Math" panose="02040503050406030204" pitchFamily="18" charset="0"/>
                      </a:rPr>
                      <m:t>𝑖</m:t>
                    </m:r>
                    <m:r>
                      <a:rPr lang="en-US" i="1" dirty="0" err="1">
                        <a:solidFill>
                          <a:schemeClr val="tx1"/>
                        </a:solidFill>
                        <a:latin typeface="Cambria Math" panose="02040503050406030204" pitchFamily="18" charset="0"/>
                      </a:rPr>
                      <m:t>,</m:t>
                    </m:r>
                    <m:r>
                      <a:rPr lang="en-US" i="1" dirty="0" err="1">
                        <a:solidFill>
                          <a:schemeClr val="tx1"/>
                        </a:solidFill>
                        <a:latin typeface="Cambria Math" panose="02040503050406030204" pitchFamily="18" charset="0"/>
                      </a:rPr>
                      <m:t>𝑗</m:t>
                    </m:r>
                    <m:r>
                      <a:rPr lang="en-US" i="1" dirty="0">
                        <a:solidFill>
                          <a:schemeClr val="tx1"/>
                        </a:solidFill>
                        <a:latin typeface="Cambria Math" panose="02040503050406030204" pitchFamily="18" charset="0"/>
                      </a:rPr>
                      <m:t>)</m:t>
                    </m:r>
                    <m:r>
                      <m:rPr>
                        <m:nor/>
                      </m:rPr>
                      <a:rPr lang="en-US" dirty="0">
                        <a:solidFill>
                          <a:schemeClr val="tx1"/>
                        </a:solidFill>
                        <a:latin typeface="Arial" pitchFamily="34" charset="0"/>
                        <a:cs typeface="Arial" pitchFamily="34" charset="0"/>
                      </a:rPr>
                      <m:t>th</m:t>
                    </m:r>
                  </m:oMath>
                </a14:m>
                <a:r>
                  <a:rPr lang="en-US" dirty="0">
                    <a:solidFill>
                      <a:schemeClr val="tx1"/>
                    </a:solidFill>
                    <a:latin typeface="Arial" pitchFamily="34" charset="0"/>
                    <a:cs typeface="Arial" pitchFamily="34" charset="0"/>
                  </a:rPr>
                  <a:t>cell</a:t>
                </a:r>
                <a:endParaRPr lang="en-US" dirty="0" smtClean="0">
                  <a:solidFill>
                    <a:schemeClr val="tx1"/>
                  </a:solidFill>
                  <a:latin typeface="Arial" pitchFamily="34" charset="0"/>
                  <a:cs typeface="Arial" pitchFamily="34" charset="0"/>
                </a:endParaRPr>
              </a:p>
              <a:p>
                <a:pPr marL="0" indent="0">
                  <a:spcBef>
                    <a:spcPts val="624"/>
                  </a:spcBef>
                  <a:buNone/>
                  <a:tabLst>
                    <a:tab pos="344488" algn="l"/>
                  </a:tabLst>
                </a:pPr>
                <a:r>
                  <a:rPr lang="en-US" dirty="0">
                    <a:solidFill>
                      <a:schemeClr val="tx1"/>
                    </a:solidFill>
                    <a:latin typeface="Arial" pitchFamily="34" charset="0"/>
                    <a:cs typeface="Arial" pitchFamily="34" charset="0"/>
                  </a:rPr>
                  <a:t>For a balanced design, </a:t>
                </a:r>
                <a14:m>
                  <m:oMath xmlns:m="http://schemas.openxmlformats.org/officeDocument/2006/math">
                    <m:r>
                      <a:rPr lang="en-US" i="1" dirty="0">
                        <a:solidFill>
                          <a:schemeClr val="tx1"/>
                        </a:solidFill>
                        <a:latin typeface="Cambria Math" panose="02040503050406030204" pitchFamily="18" charset="0"/>
                      </a:rPr>
                      <m:t>𝑛</m:t>
                    </m:r>
                    <m:r>
                      <a:rPr lang="en-US" i="1" baseline="-25000" dirty="0" err="1">
                        <a:solidFill>
                          <a:schemeClr val="tx1"/>
                        </a:solidFill>
                        <a:latin typeface="Cambria Math" panose="02040503050406030204" pitchFamily="18" charset="0"/>
                      </a:rPr>
                      <m:t>𝑖𝑗</m:t>
                    </m:r>
                  </m:oMath>
                </a14:m>
                <a:r>
                  <a:rPr lang="en-US" dirty="0">
                    <a:solidFill>
                      <a:schemeClr val="tx1"/>
                    </a:solidFill>
                    <a:latin typeface="Arial" pitchFamily="34" charset="0"/>
                    <a:cs typeface="Arial" pitchFamily="34" charset="0"/>
                  </a:rPr>
                  <a:t> is constant for all cells</a:t>
                </a:r>
                <a:r>
                  <a:rPr lang="en-US" dirty="0" smtClean="0">
                    <a:solidFill>
                      <a:schemeClr val="tx1"/>
                    </a:solidFill>
                    <a:latin typeface="Arial" pitchFamily="34" charset="0"/>
                    <a:cs typeface="Arial" pitchFamily="34" charset="0"/>
                  </a:rPr>
                  <a:t>.</a:t>
                </a:r>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xfrm>
                <a:off x="247304" y="1407392"/>
                <a:ext cx="8591895" cy="3317007"/>
              </a:xfrm>
              <a:blipFill rotWithShape="0">
                <a:blip r:embed="rId2"/>
                <a:stretch>
                  <a:fillRect l="-1278" t="-1654" r="-2200" b="-18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Content Placeholder 3"/>
              <p:cNvSpPr>
                <a:spLocks noGrp="1"/>
              </p:cNvSpPr>
              <p:nvPr>
                <p:ph sz="quarter" idx="11"/>
              </p:nvPr>
            </p:nvSpPr>
            <p:spPr>
              <a:xfrm>
                <a:off x="545557" y="5146315"/>
                <a:ext cx="1408949" cy="555477"/>
              </a:xfrm>
            </p:spPr>
            <p:txBody>
              <a:bodyPr>
                <a:normAutofit/>
              </a:bodyPr>
              <a:lstStyle/>
              <a:p>
                <a:pPr marL="0" indent="0">
                  <a:buNone/>
                </a:pPr>
                <a14:m>
                  <m:oMathPara xmlns:m="http://schemas.openxmlformats.org/officeDocument/2006/math">
                    <m:oMathParaPr>
                      <m:jc m:val="left"/>
                    </m:oMathParaPr>
                    <m:oMath xmlns:m="http://schemas.openxmlformats.org/officeDocument/2006/math">
                      <m:r>
                        <a:rPr lang="en-US" i="1" dirty="0">
                          <a:latin typeface="Cambria Math" panose="02040503050406030204" pitchFamily="18" charset="0"/>
                        </a:rPr>
                        <m:t>𝑛</m:t>
                      </m:r>
                      <m:r>
                        <a:rPr lang="en-US" i="1" baseline="-25000" dirty="0" err="1">
                          <a:latin typeface="Cambria Math" panose="02040503050406030204" pitchFamily="18" charset="0"/>
                        </a:rPr>
                        <m:t>𝑖𝑗</m:t>
                      </m:r>
                      <m:r>
                        <a:rPr lang="en-US" i="1" dirty="0">
                          <a:latin typeface="Cambria Math" panose="02040503050406030204" pitchFamily="18" charset="0"/>
                        </a:rPr>
                        <m:t>=</m:t>
                      </m:r>
                      <m:r>
                        <a:rPr lang="en-US" i="1" dirty="0">
                          <a:latin typeface="Cambria Math" panose="02040503050406030204" pitchFamily="18" charset="0"/>
                        </a:rPr>
                        <m:t>𝑐</m:t>
                      </m:r>
                    </m:oMath>
                  </m:oMathPara>
                </a14:m>
                <a:endParaRPr lang="en-US" i="1" dirty="0">
                  <a:latin typeface="Arial" pitchFamily="34" charset="0"/>
                  <a:cs typeface="Arial" pitchFamily="34" charset="0"/>
                </a:endParaRPr>
              </a:p>
            </p:txBody>
          </p:sp>
        </mc:Choice>
        <mc:Fallback xmlns="">
          <p:sp>
            <p:nvSpPr>
              <p:cNvPr id="4" name="Content Placeholder 3"/>
              <p:cNvSpPr>
                <a:spLocks noGrp="1" noRot="1" noChangeAspect="1" noMove="1" noResize="1" noEditPoints="1" noAdjustHandles="1" noChangeArrowheads="1" noChangeShapeType="1" noTextEdit="1"/>
              </p:cNvSpPr>
              <p:nvPr>
                <p:ph sz="quarter" idx="11"/>
              </p:nvPr>
            </p:nvSpPr>
            <p:spPr>
              <a:xfrm>
                <a:off x="545557" y="5146315"/>
                <a:ext cx="1408949" cy="555477"/>
              </a:xfrm>
              <a:blipFill rotWithShape="0">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Content Placeholder 4"/>
              <p:cNvSpPr>
                <a:spLocks noGrp="1"/>
              </p:cNvSpPr>
              <p:nvPr>
                <p:ph sz="quarter" idx="12"/>
              </p:nvPr>
            </p:nvSpPr>
            <p:spPr>
              <a:xfrm>
                <a:off x="2560628" y="4904509"/>
                <a:ext cx="6354772" cy="1039091"/>
              </a:xfrm>
            </p:spPr>
            <p:txBody>
              <a:bodyPr>
                <a:normAutofit/>
              </a:bodyPr>
              <a:lstStyle/>
              <a:p>
                <a:pPr marL="0" indent="0">
                  <a:buNone/>
                </a:pPr>
                <a14:m>
                  <m:oMath xmlns:m="http://schemas.openxmlformats.org/officeDocument/2006/math">
                    <m:r>
                      <a:rPr lang="en-US" i="1" dirty="0">
                        <a:latin typeface="Cambria Math" panose="02040503050406030204" pitchFamily="18" charset="0"/>
                      </a:rPr>
                      <m:t>𝑐</m:t>
                    </m:r>
                    <m:r>
                      <a:rPr lang="en-US" i="1" dirty="0">
                        <a:latin typeface="Cambria Math" panose="02040503050406030204" pitchFamily="18" charset="0"/>
                      </a:rPr>
                      <m:t>=1 </m:t>
                    </m:r>
                  </m:oMath>
                </a14:m>
                <a:r>
                  <a:rPr lang="en-US" dirty="0">
                    <a:latin typeface="Arial" pitchFamily="34" charset="0"/>
                    <a:cs typeface="Arial" pitchFamily="34" charset="0"/>
                    <a:sym typeface="Symbol" pitchFamily="18" charset="2"/>
                  </a:rPr>
                  <a:t> randomized block design (Ch. 6)</a:t>
                </a:r>
              </a:p>
              <a:p>
                <a:pPr marL="0" indent="0">
                  <a:buNone/>
                </a:pPr>
                <a14:m>
                  <m:oMath xmlns:m="http://schemas.openxmlformats.org/officeDocument/2006/math">
                    <m:r>
                      <a:rPr lang="en-US" i="1" dirty="0">
                        <a:latin typeface="Cambria Math" panose="02040503050406030204" pitchFamily="18" charset="0"/>
                        <a:sym typeface="Symbol" pitchFamily="18" charset="2"/>
                      </a:rPr>
                      <m:t>𝑐</m:t>
                    </m:r>
                    <m:r>
                      <a:rPr lang="en-US" i="1" dirty="0">
                        <a:latin typeface="Cambria Math" panose="02040503050406030204" pitchFamily="18" charset="0"/>
                        <a:sym typeface="Symbol" pitchFamily="18" charset="2"/>
                      </a:rPr>
                      <m:t>&gt;1 </m:t>
                    </m:r>
                  </m:oMath>
                </a14:m>
                <a:r>
                  <a:rPr lang="en-US" dirty="0">
                    <a:latin typeface="Arial" pitchFamily="34" charset="0"/>
                    <a:cs typeface="Arial" pitchFamily="34" charset="0"/>
                    <a:sym typeface="Symbol" pitchFamily="18" charset="2"/>
                  </a:rPr>
                  <a:t> balanced factorial </a:t>
                </a:r>
                <a:r>
                  <a:rPr lang="en-US" dirty="0" smtClean="0">
                    <a:latin typeface="Arial" pitchFamily="34" charset="0"/>
                    <a:cs typeface="Arial" pitchFamily="34" charset="0"/>
                    <a:sym typeface="Symbol" pitchFamily="18" charset="2"/>
                  </a:rPr>
                  <a:t>design</a:t>
                </a:r>
              </a:p>
            </p:txBody>
          </p:sp>
        </mc:Choice>
        <mc:Fallback xmlns="">
          <p:sp>
            <p:nvSpPr>
              <p:cNvPr id="5" name="Content Placeholder 4"/>
              <p:cNvSpPr>
                <a:spLocks noGrp="1" noRot="1" noChangeAspect="1" noMove="1" noResize="1" noEditPoints="1" noAdjustHandles="1" noChangeArrowheads="1" noChangeShapeType="1" noTextEdit="1"/>
              </p:cNvSpPr>
              <p:nvPr>
                <p:ph sz="quarter" idx="12"/>
              </p:nvPr>
            </p:nvSpPr>
            <p:spPr>
              <a:xfrm>
                <a:off x="2560628" y="4904509"/>
                <a:ext cx="6354772" cy="1039091"/>
              </a:xfrm>
              <a:blipFill rotWithShape="0">
                <a:blip r:embed="rId4"/>
                <a:stretch>
                  <a:fillRect t="-5882" b="-7647"/>
                </a:stretch>
              </a:blipFill>
            </p:spPr>
            <p:txBody>
              <a:bodyPr/>
              <a:lstStyle/>
              <a:p>
                <a:r>
                  <a:rPr lang="en-US">
                    <a:noFill/>
                  </a:rPr>
                  <a:t> </a:t>
                </a:r>
              </a:p>
            </p:txBody>
          </p:sp>
        </mc:Fallback>
      </mc:AlternateContent>
    </p:spTree>
    <p:extLst>
      <p:ext uri="{BB962C8B-B14F-4D97-AF65-F5344CB8AC3E}">
        <p14:creationId xmlns:p14="http://schemas.microsoft.com/office/powerpoint/2010/main" val="38092417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latin typeface="Arial" pitchFamily="34" charset="0"/>
                <a:cs typeface="Arial" pitchFamily="34" charset="0"/>
              </a:rPr>
              <a:t>Example: Glue Strength</a:t>
            </a:r>
          </a:p>
        </p:txBody>
      </p:sp>
      <p:sp>
        <p:nvSpPr>
          <p:cNvPr id="11" name="Content Placeholder 10"/>
          <p:cNvSpPr>
            <a:spLocks noGrp="1"/>
          </p:cNvSpPr>
          <p:nvPr>
            <p:ph idx="1"/>
          </p:nvPr>
        </p:nvSpPr>
        <p:spPr>
          <a:xfrm>
            <a:off x="243114" y="1415142"/>
            <a:ext cx="8610600" cy="1937658"/>
          </a:xfrm>
        </p:spPr>
        <p:txBody>
          <a:bodyPr>
            <a:noAutofit/>
          </a:bodyPr>
          <a:lstStyle/>
          <a:p>
            <a:pPr marL="0" indent="796925">
              <a:spcBef>
                <a:spcPts val="624"/>
              </a:spcBef>
              <a:buNone/>
            </a:pPr>
            <a:r>
              <a:rPr lang="en-US" dirty="0">
                <a:latin typeface="Arial" pitchFamily="34" charset="0"/>
                <a:cs typeface="Arial" pitchFamily="34" charset="0"/>
              </a:rPr>
              <a:t>Task: Glue a plastic pipe to a piece of </a:t>
            </a:r>
            <a:r>
              <a:rPr lang="en-US" dirty="0" smtClean="0">
                <a:latin typeface="Arial" pitchFamily="34" charset="0"/>
                <a:cs typeface="Arial" pitchFamily="34" charset="0"/>
              </a:rPr>
              <a:t>wood</a:t>
            </a:r>
            <a:endParaRPr lang="en-US" dirty="0">
              <a:latin typeface="Arial" pitchFamily="34" charset="0"/>
              <a:cs typeface="Arial" pitchFamily="34" charset="0"/>
            </a:endParaRPr>
          </a:p>
          <a:p>
            <a:pPr marL="0" indent="0">
              <a:spcBef>
                <a:spcPts val="624"/>
              </a:spcBef>
              <a:buNone/>
            </a:pPr>
            <a:r>
              <a:rPr lang="en-US" dirty="0">
                <a:latin typeface="Arial" pitchFamily="34" charset="0"/>
                <a:cs typeface="Arial" pitchFamily="34" charset="0"/>
              </a:rPr>
              <a:t>Factor A:  Thickness (</a:t>
            </a:r>
            <a:r>
              <a:rPr lang="en-US" i="1" dirty="0">
                <a:latin typeface="Arial" pitchFamily="34" charset="0"/>
                <a:cs typeface="Arial" pitchFamily="34" charset="0"/>
              </a:rPr>
              <a:t>thin, moderate, heavy</a:t>
            </a:r>
            <a:r>
              <a:rPr lang="en-US" dirty="0">
                <a:latin typeface="Arial" pitchFamily="34" charset="0"/>
                <a:cs typeface="Arial" pitchFamily="34" charset="0"/>
              </a:rPr>
              <a:t>)</a:t>
            </a:r>
          </a:p>
          <a:p>
            <a:pPr marL="0" indent="0">
              <a:spcBef>
                <a:spcPts val="624"/>
              </a:spcBef>
              <a:buNone/>
            </a:pPr>
            <a:r>
              <a:rPr lang="en-US" dirty="0">
                <a:latin typeface="Arial" pitchFamily="34" charset="0"/>
                <a:cs typeface="Arial" pitchFamily="34" charset="0"/>
              </a:rPr>
              <a:t>Factor B:  Glue type (</a:t>
            </a:r>
            <a:r>
              <a:rPr lang="en-US" i="1" dirty="0">
                <a:latin typeface="Arial" pitchFamily="34" charset="0"/>
                <a:cs typeface="Arial" pitchFamily="34" charset="0"/>
              </a:rPr>
              <a:t>plastic, wood</a:t>
            </a:r>
            <a:r>
              <a:rPr lang="en-US" dirty="0">
                <a:latin typeface="Arial" pitchFamily="34" charset="0"/>
                <a:cs typeface="Arial" pitchFamily="34" charset="0"/>
              </a:rPr>
              <a:t>)</a:t>
            </a:r>
          </a:p>
          <a:p>
            <a:pPr marL="0" indent="0">
              <a:spcBef>
                <a:spcPts val="624"/>
              </a:spcBef>
              <a:buNone/>
            </a:pPr>
            <a:r>
              <a:rPr lang="en-US" dirty="0">
                <a:latin typeface="Arial" pitchFamily="34" charset="0"/>
                <a:cs typeface="Arial" pitchFamily="34" charset="0"/>
              </a:rPr>
              <a:t>Response: Force required to separate parts (</a:t>
            </a:r>
            <a:r>
              <a:rPr lang="en-US" dirty="0" err="1">
                <a:latin typeface="Arial" pitchFamily="34" charset="0"/>
                <a:cs typeface="Arial" pitchFamily="34" charset="0"/>
              </a:rPr>
              <a:t>newtons</a:t>
            </a:r>
            <a:r>
              <a:rPr lang="en-US" dirty="0" smtClean="0">
                <a:latin typeface="Arial" pitchFamily="34" charset="0"/>
                <a:cs typeface="Arial" pitchFamily="34" charset="0"/>
              </a:rPr>
              <a:t>)</a:t>
            </a:r>
            <a:endParaRPr lang="en-US" dirty="0">
              <a:latin typeface="Arial" pitchFamily="34" charset="0"/>
              <a:cs typeface="Arial" pitchFamily="34" charset="0"/>
            </a:endParaRPr>
          </a:p>
        </p:txBody>
      </p:sp>
      <p:graphicFrame>
        <p:nvGraphicFramePr>
          <p:cNvPr id="16" name="Table 4"/>
          <p:cNvGraphicFramePr>
            <a:graphicFrameLocks noGrp="1"/>
          </p:cNvGraphicFramePr>
          <p:nvPr>
            <p:ph type="tbl" sz="quarter" idx="12"/>
            <p:extLst>
              <p:ext uri="{D42A27DB-BD31-4B8C-83A1-F6EECF244321}">
                <p14:modId xmlns:p14="http://schemas.microsoft.com/office/powerpoint/2010/main" val="1548239415"/>
              </p:ext>
            </p:extLst>
          </p:nvPr>
        </p:nvGraphicFramePr>
        <p:xfrm>
          <a:off x="761047" y="3825240"/>
          <a:ext cx="3658553" cy="1584960"/>
        </p:xfrm>
        <a:graphic>
          <a:graphicData uri="http://schemas.openxmlformats.org/drawingml/2006/table">
            <a:tbl>
              <a:tblPr firstRow="1">
                <a:tableStyleId>{5940675A-B579-460E-94D1-54222C63F5DA}</a:tableStyleId>
              </a:tblPr>
              <a:tblGrid>
                <a:gridCol w="1324293">
                  <a:extLst>
                    <a:ext uri="{9D8B030D-6E8A-4147-A177-3AD203B41FA5}">
                      <a16:colId xmlns="" xmlns:a16="http://schemas.microsoft.com/office/drawing/2014/main" val="20000"/>
                    </a:ext>
                  </a:extLst>
                </a:gridCol>
                <a:gridCol w="1167130">
                  <a:extLst>
                    <a:ext uri="{9D8B030D-6E8A-4147-A177-3AD203B41FA5}">
                      <a16:colId xmlns="" xmlns:a16="http://schemas.microsoft.com/office/drawing/2014/main" val="20001"/>
                    </a:ext>
                  </a:extLst>
                </a:gridCol>
                <a:gridCol w="1167130">
                  <a:extLst>
                    <a:ext uri="{9D8B030D-6E8A-4147-A177-3AD203B41FA5}">
                      <a16:colId xmlns="" xmlns:a16="http://schemas.microsoft.com/office/drawing/2014/main" val="20002"/>
                    </a:ext>
                  </a:extLst>
                </a:gridCol>
              </a:tblGrid>
              <a:tr h="15240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Data:</a:t>
                      </a:r>
                      <a:endParaRPr kumimoji="0" lang="en-US" sz="2000" b="0" i="0" u="none" strike="noStrike" cap="none" normalizeH="0" baseline="0" dirty="0">
                        <a:ln>
                          <a:noFill/>
                        </a:ln>
                        <a:solidFill>
                          <a:srgbClr val="FFFF66"/>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Plastic</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Wood</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extLst>
                  <a:ext uri="{0D108BD9-81ED-4DB2-BD59-A6C34878D82A}">
                    <a16:rowId xmlns="" xmlns:a16="http://schemas.microsoft.com/office/drawing/2014/main" val="10000"/>
                  </a:ext>
                </a:extLst>
              </a:tr>
              <a:tr h="13716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a:ln>
                            <a:noFill/>
                          </a:ln>
                          <a:effectLst/>
                          <a:latin typeface="Arial" panose="020B0604020202020204" pitchFamily="34" charset="0"/>
                          <a:cs typeface="Arial" panose="020B0604020202020204" pitchFamily="34" charset="0"/>
                        </a:rPr>
                        <a:t>Thin</a:t>
                      </a:r>
                      <a:endParaRPr kumimoji="0" lang="en-US" sz="20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u="none" strike="noStrike" cap="none" normalizeH="0" baseline="0" dirty="0">
                          <a:ln>
                            <a:noFill/>
                          </a:ln>
                          <a:effectLst/>
                          <a:latin typeface="Arial" panose="020B0604020202020204" pitchFamily="34" charset="0"/>
                          <a:cs typeface="Arial" panose="020B0604020202020204" pitchFamily="34" charset="0"/>
                        </a:rPr>
                        <a:t>  52 </a:t>
                      </a:r>
                      <a:r>
                        <a:rPr kumimoji="0" lang="en-US" sz="2000" b="1" u="none" strike="noStrike" cap="none" normalizeH="0" baseline="0" dirty="0" smtClean="0">
                          <a:ln>
                            <a:noFill/>
                          </a:ln>
                          <a:effectLst/>
                          <a:latin typeface="Arial" panose="020B0604020202020204" pitchFamily="34" charset="0"/>
                          <a:cs typeface="Arial" panose="020B0604020202020204" pitchFamily="34" charset="0"/>
                        </a:rPr>
                        <a:t>64</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u="none" strike="noStrike" cap="none" normalizeH="0" baseline="0" dirty="0">
                          <a:ln>
                            <a:noFill/>
                          </a:ln>
                          <a:effectLst/>
                          <a:latin typeface="Arial" panose="020B0604020202020204" pitchFamily="34" charset="0"/>
                          <a:cs typeface="Arial" panose="020B0604020202020204" pitchFamily="34" charset="0"/>
                        </a:rPr>
                        <a:t>  </a:t>
                      </a:r>
                      <a:r>
                        <a:rPr kumimoji="0" lang="en-US" sz="2000" b="1" u="none" strike="noStrike" cap="none" normalizeH="0" baseline="0" dirty="0" smtClean="0">
                          <a:ln>
                            <a:noFill/>
                          </a:ln>
                          <a:effectLst/>
                          <a:latin typeface="Arial" panose="020B0604020202020204" pitchFamily="34" charset="0"/>
                          <a:cs typeface="Arial" panose="020B0604020202020204" pitchFamily="34" charset="0"/>
                        </a:rPr>
                        <a:t>72 </a:t>
                      </a:r>
                      <a:r>
                        <a:rPr kumimoji="0" lang="en-US" sz="2000" b="1" u="none" strike="noStrike" cap="none" normalizeH="0" baseline="0" dirty="0">
                          <a:ln>
                            <a:noFill/>
                          </a:ln>
                          <a:effectLst/>
                          <a:latin typeface="Arial" panose="020B0604020202020204" pitchFamily="34" charset="0"/>
                          <a:cs typeface="Arial" panose="020B0604020202020204" pitchFamily="34" charset="0"/>
                        </a:rPr>
                        <a:t>60</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extLst>
                  <a:ext uri="{0D108BD9-81ED-4DB2-BD59-A6C34878D82A}">
                    <a16:rowId xmlns="" xmlns:a16="http://schemas.microsoft.com/office/drawing/2014/main" val="10001"/>
                  </a:ext>
                </a:extLst>
              </a:tr>
              <a:tr h="12192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Moderate</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u="none" strike="noStrike" cap="none" normalizeH="0" baseline="0" dirty="0">
                          <a:ln>
                            <a:noFill/>
                          </a:ln>
                          <a:effectLst/>
                          <a:latin typeface="Arial" panose="020B0604020202020204" pitchFamily="34" charset="0"/>
                          <a:cs typeface="Arial" panose="020B0604020202020204" pitchFamily="34" charset="0"/>
                        </a:rPr>
                        <a:t>  </a:t>
                      </a:r>
                      <a:r>
                        <a:rPr kumimoji="0" lang="en-US" sz="2000" b="1" u="none" strike="noStrike" cap="none" normalizeH="0" baseline="0" dirty="0" smtClean="0">
                          <a:ln>
                            <a:noFill/>
                          </a:ln>
                          <a:effectLst/>
                          <a:latin typeface="Arial" panose="020B0604020202020204" pitchFamily="34" charset="0"/>
                          <a:cs typeface="Arial" panose="020B0604020202020204" pitchFamily="34" charset="0"/>
                        </a:rPr>
                        <a:t>67 </a:t>
                      </a:r>
                      <a:r>
                        <a:rPr kumimoji="0" lang="en-US" sz="2000" b="1" u="none" strike="noStrike" cap="none" normalizeH="0" baseline="0" dirty="0">
                          <a:ln>
                            <a:noFill/>
                          </a:ln>
                          <a:effectLst/>
                          <a:latin typeface="Arial" panose="020B0604020202020204" pitchFamily="34" charset="0"/>
                          <a:cs typeface="Arial" panose="020B0604020202020204" pitchFamily="34" charset="0"/>
                        </a:rPr>
                        <a:t>55</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u="none" strike="noStrike" cap="none" normalizeH="0" baseline="0" dirty="0">
                          <a:ln>
                            <a:noFill/>
                          </a:ln>
                          <a:effectLst/>
                          <a:latin typeface="Arial" panose="020B0604020202020204" pitchFamily="34" charset="0"/>
                          <a:cs typeface="Arial" panose="020B0604020202020204" pitchFamily="34" charset="0"/>
                        </a:rPr>
                        <a:t>  </a:t>
                      </a:r>
                      <a:r>
                        <a:rPr kumimoji="0" lang="en-US" sz="2000" b="1" u="none" strike="noStrike" cap="none" normalizeH="0" baseline="0" dirty="0" smtClean="0">
                          <a:ln>
                            <a:noFill/>
                          </a:ln>
                          <a:effectLst/>
                          <a:latin typeface="Arial" panose="020B0604020202020204" pitchFamily="34" charset="0"/>
                          <a:cs typeface="Arial" panose="020B0604020202020204" pitchFamily="34" charset="0"/>
                        </a:rPr>
                        <a:t>78 </a:t>
                      </a:r>
                      <a:r>
                        <a:rPr kumimoji="0" lang="en-US" sz="2000" b="1" u="none" strike="noStrike" cap="none" normalizeH="0" baseline="0" dirty="0">
                          <a:ln>
                            <a:noFill/>
                          </a:ln>
                          <a:effectLst/>
                          <a:latin typeface="Arial" panose="020B0604020202020204" pitchFamily="34" charset="0"/>
                          <a:cs typeface="Arial" panose="020B0604020202020204" pitchFamily="34" charset="0"/>
                        </a:rPr>
                        <a:t>68</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extLst>
                  <a:ext uri="{0D108BD9-81ED-4DB2-BD59-A6C34878D82A}">
                    <a16:rowId xmlns="" xmlns:a16="http://schemas.microsoft.com/office/drawing/2014/main" val="10002"/>
                  </a:ext>
                </a:extLst>
              </a:tr>
              <a:tr h="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a:ln>
                            <a:noFill/>
                          </a:ln>
                          <a:effectLst/>
                          <a:latin typeface="Arial" panose="020B0604020202020204" pitchFamily="34" charset="0"/>
                          <a:cs typeface="Arial" panose="020B0604020202020204" pitchFamily="34" charset="0"/>
                        </a:rPr>
                        <a:t>Heavy</a:t>
                      </a:r>
                      <a:endParaRPr kumimoji="0" lang="en-US" sz="20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u="none" strike="noStrike" cap="none" normalizeH="0" baseline="0" dirty="0">
                          <a:ln>
                            <a:noFill/>
                          </a:ln>
                          <a:effectLst/>
                          <a:latin typeface="Arial" panose="020B0604020202020204" pitchFamily="34" charset="0"/>
                          <a:cs typeface="Arial" panose="020B0604020202020204" pitchFamily="34" charset="0"/>
                        </a:rPr>
                        <a:t>  </a:t>
                      </a:r>
                      <a:r>
                        <a:rPr kumimoji="0" lang="en-US" sz="2000" b="1" u="none" strike="noStrike" cap="none" normalizeH="0" baseline="0" dirty="0" smtClean="0">
                          <a:ln>
                            <a:noFill/>
                          </a:ln>
                          <a:effectLst/>
                          <a:latin typeface="Arial" panose="020B0604020202020204" pitchFamily="34" charset="0"/>
                          <a:cs typeface="Arial" panose="020B0604020202020204" pitchFamily="34" charset="0"/>
                        </a:rPr>
                        <a:t>86 </a:t>
                      </a:r>
                      <a:r>
                        <a:rPr kumimoji="0" lang="en-US" sz="2000" b="1" u="none" strike="noStrike" cap="none" normalizeH="0" baseline="0" dirty="0">
                          <a:ln>
                            <a:noFill/>
                          </a:ln>
                          <a:effectLst/>
                          <a:latin typeface="Arial" panose="020B0604020202020204" pitchFamily="34" charset="0"/>
                          <a:cs typeface="Arial" panose="020B0604020202020204" pitchFamily="34" charset="0"/>
                        </a:rPr>
                        <a:t>72</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u="none" strike="noStrike" cap="none" normalizeH="0" baseline="0" dirty="0">
                          <a:ln>
                            <a:noFill/>
                          </a:ln>
                          <a:effectLst/>
                          <a:latin typeface="Arial" panose="020B0604020202020204" pitchFamily="34" charset="0"/>
                          <a:cs typeface="Arial" panose="020B0604020202020204" pitchFamily="34" charset="0"/>
                        </a:rPr>
                        <a:t>  </a:t>
                      </a:r>
                      <a:r>
                        <a:rPr kumimoji="0" lang="en-US" sz="2000" b="1" u="none" strike="noStrike" cap="none" normalizeH="0" baseline="0" dirty="0" smtClean="0">
                          <a:ln>
                            <a:noFill/>
                          </a:ln>
                          <a:effectLst/>
                          <a:latin typeface="Arial" panose="020B0604020202020204" pitchFamily="34" charset="0"/>
                          <a:cs typeface="Arial" panose="020B0604020202020204" pitchFamily="34" charset="0"/>
                        </a:rPr>
                        <a:t>43 51</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extLst>
                  <a:ext uri="{0D108BD9-81ED-4DB2-BD59-A6C34878D82A}">
                    <a16:rowId xmlns="" xmlns:a16="http://schemas.microsoft.com/office/drawing/2014/main" val="10003"/>
                  </a:ext>
                </a:extLst>
              </a:tr>
            </a:tbl>
          </a:graphicData>
        </a:graphic>
      </p:graphicFrame>
      <p:sp>
        <p:nvSpPr>
          <p:cNvPr id="12" name="Content Placeholder 11"/>
          <p:cNvSpPr>
            <a:spLocks noGrp="1"/>
          </p:cNvSpPr>
          <p:nvPr>
            <p:ph type="body" sz="quarter" idx="10"/>
          </p:nvPr>
        </p:nvSpPr>
        <p:spPr>
          <a:xfrm>
            <a:off x="4648200" y="3707320"/>
            <a:ext cx="1143753" cy="1800791"/>
          </a:xfrm>
        </p:spPr>
        <p:txBody>
          <a:bodyPr>
            <a:normAutofit/>
          </a:bodyPr>
          <a:lstStyle/>
          <a:p>
            <a:pPr marL="0" indent="0">
              <a:spcBef>
                <a:spcPct val="0"/>
              </a:spcBef>
              <a:buNone/>
            </a:pPr>
            <a:r>
              <a:rPr lang="en-US" i="1" dirty="0">
                <a:latin typeface="Arial" pitchFamily="34" charset="0"/>
                <a:cs typeface="Arial" pitchFamily="34" charset="0"/>
              </a:rPr>
              <a:t>I</a:t>
            </a:r>
            <a:r>
              <a:rPr lang="en-US" dirty="0">
                <a:latin typeface="Arial" pitchFamily="34" charset="0"/>
                <a:cs typeface="Arial" pitchFamily="34" charset="0"/>
              </a:rPr>
              <a:t> = 3</a:t>
            </a:r>
          </a:p>
          <a:p>
            <a:pPr marL="0" indent="0">
              <a:spcBef>
                <a:spcPct val="0"/>
              </a:spcBef>
              <a:buNone/>
            </a:pPr>
            <a:r>
              <a:rPr lang="en-US" i="1" dirty="0">
                <a:latin typeface="Arial" pitchFamily="34" charset="0"/>
                <a:cs typeface="Arial" pitchFamily="34" charset="0"/>
              </a:rPr>
              <a:t>J</a:t>
            </a:r>
            <a:r>
              <a:rPr lang="en-US" dirty="0">
                <a:latin typeface="Arial" pitchFamily="34" charset="0"/>
                <a:cs typeface="Arial" pitchFamily="34" charset="0"/>
              </a:rPr>
              <a:t> = 2</a:t>
            </a:r>
          </a:p>
          <a:p>
            <a:pPr marL="0" indent="0">
              <a:spcBef>
                <a:spcPct val="0"/>
              </a:spcBef>
              <a:buNone/>
            </a:pPr>
            <a:r>
              <a:rPr lang="en-US" i="1" dirty="0">
                <a:latin typeface="Arial" pitchFamily="34" charset="0"/>
                <a:cs typeface="Arial" pitchFamily="34" charset="0"/>
              </a:rPr>
              <a:t>c</a:t>
            </a:r>
            <a:r>
              <a:rPr lang="en-US" dirty="0">
                <a:latin typeface="Arial" pitchFamily="34" charset="0"/>
                <a:cs typeface="Arial" pitchFamily="34" charset="0"/>
              </a:rPr>
              <a:t> = 2</a:t>
            </a:r>
          </a:p>
          <a:p>
            <a:pPr marL="0" indent="0">
              <a:spcBef>
                <a:spcPct val="0"/>
              </a:spcBef>
              <a:buNone/>
            </a:pPr>
            <a:r>
              <a:rPr lang="en-US" i="1" dirty="0">
                <a:latin typeface="Arial" pitchFamily="34" charset="0"/>
                <a:cs typeface="Arial" pitchFamily="34" charset="0"/>
              </a:rPr>
              <a:t>n</a:t>
            </a:r>
            <a:r>
              <a:rPr lang="en-US" dirty="0">
                <a:latin typeface="Arial" pitchFamily="34" charset="0"/>
                <a:cs typeface="Arial" pitchFamily="34" charset="0"/>
              </a:rPr>
              <a:t> = </a:t>
            </a:r>
            <a:r>
              <a:rPr lang="en-US" dirty="0" smtClean="0">
                <a:latin typeface="Arial" pitchFamily="34" charset="0"/>
                <a:cs typeface="Arial" pitchFamily="34" charset="0"/>
              </a:rPr>
              <a:t>12</a:t>
            </a:r>
            <a:endParaRPr lang="en-US" dirty="0">
              <a:latin typeface="Arial" pitchFamily="34" charset="0"/>
              <a:cs typeface="Arial" pitchFamily="34" charset="0"/>
            </a:endParaRPr>
          </a:p>
        </p:txBody>
      </p:sp>
    </p:spTree>
    <p:extLst>
      <p:ext uri="{BB962C8B-B14F-4D97-AF65-F5344CB8AC3E}">
        <p14:creationId xmlns:p14="http://schemas.microsoft.com/office/powerpoint/2010/main" val="10471478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latin typeface="Arial" pitchFamily="34" charset="0"/>
                <a:cs typeface="Arial" pitchFamily="34" charset="0"/>
              </a:rPr>
              <a:t>Interaction Effect</a:t>
            </a:r>
          </a:p>
        </p:txBody>
      </p:sp>
      <p:sp>
        <p:nvSpPr>
          <p:cNvPr id="11" name="Content Placeholder 10"/>
          <p:cNvSpPr>
            <a:spLocks noGrp="1"/>
          </p:cNvSpPr>
          <p:nvPr>
            <p:ph idx="1"/>
          </p:nvPr>
        </p:nvSpPr>
        <p:spPr>
          <a:xfrm>
            <a:off x="243114" y="1415142"/>
            <a:ext cx="8672286" cy="2394858"/>
          </a:xfrm>
        </p:spPr>
        <p:txBody>
          <a:bodyPr>
            <a:normAutofit fontScale="92500" lnSpcReduction="10000"/>
          </a:bodyPr>
          <a:lstStyle/>
          <a:p>
            <a:pPr marL="0" indent="0">
              <a:spcBef>
                <a:spcPts val="624"/>
              </a:spcBef>
              <a:buNone/>
            </a:pPr>
            <a:r>
              <a:rPr lang="en-US" altLang="en-US" dirty="0" smtClean="0">
                <a:latin typeface="Arial" pitchFamily="34" charset="0"/>
                <a:cs typeface="Arial" pitchFamily="34" charset="0"/>
              </a:rPr>
              <a:t>An </a:t>
            </a:r>
            <a:r>
              <a:rPr lang="en-US" altLang="en-US" i="1" dirty="0" smtClean="0">
                <a:latin typeface="Arial" pitchFamily="34" charset="0"/>
                <a:cs typeface="Arial" pitchFamily="34" charset="0"/>
              </a:rPr>
              <a:t>interaction effect</a:t>
            </a:r>
            <a:r>
              <a:rPr lang="en-US" altLang="en-US" dirty="0" smtClean="0">
                <a:latin typeface="Arial" pitchFamily="34" charset="0"/>
                <a:cs typeface="Arial" pitchFamily="34" charset="0"/>
              </a:rPr>
              <a:t> occurs when the effects of one factor change for different levels of a second factor.</a:t>
            </a:r>
          </a:p>
          <a:p>
            <a:pPr marL="0" indent="0">
              <a:spcBef>
                <a:spcPts val="624"/>
              </a:spcBef>
              <a:buNone/>
            </a:pPr>
            <a:endParaRPr lang="en-US" altLang="en-US" dirty="0" smtClean="0">
              <a:latin typeface="Arial" pitchFamily="34" charset="0"/>
              <a:cs typeface="Arial" pitchFamily="34" charset="0"/>
            </a:endParaRPr>
          </a:p>
          <a:p>
            <a:pPr marL="0" indent="0">
              <a:spcBef>
                <a:spcPts val="624"/>
              </a:spcBef>
              <a:buNone/>
            </a:pPr>
            <a:r>
              <a:rPr lang="en-US" altLang="en-US" dirty="0" smtClean="0">
                <a:latin typeface="Arial" pitchFamily="34" charset="0"/>
                <a:cs typeface="Arial" pitchFamily="34" charset="0"/>
              </a:rPr>
              <a:t>Example</a:t>
            </a:r>
            <a:r>
              <a:rPr lang="en-US" altLang="en-US" dirty="0">
                <a:latin typeface="Arial" pitchFamily="34" charset="0"/>
                <a:cs typeface="Arial" pitchFamily="34" charset="0"/>
              </a:rPr>
              <a:t>: </a:t>
            </a:r>
            <a:r>
              <a:rPr lang="en-US" altLang="en-US" i="1" dirty="0">
                <a:latin typeface="Arial" pitchFamily="34" charset="0"/>
                <a:cs typeface="Arial" pitchFamily="34" charset="0"/>
              </a:rPr>
              <a:t>Y </a:t>
            </a:r>
            <a:r>
              <a:rPr lang="en-US" altLang="en-US" dirty="0">
                <a:latin typeface="Arial" pitchFamily="34" charset="0"/>
                <a:cs typeface="Arial" pitchFamily="34" charset="0"/>
              </a:rPr>
              <a:t>= GPA</a:t>
            </a:r>
          </a:p>
          <a:p>
            <a:pPr marL="0" indent="0">
              <a:spcBef>
                <a:spcPts val="624"/>
              </a:spcBef>
              <a:buNone/>
            </a:pPr>
            <a:r>
              <a:rPr lang="en-US" altLang="en-US" dirty="0" smtClean="0">
                <a:latin typeface="Arial" pitchFamily="34" charset="0"/>
                <a:cs typeface="Arial" pitchFamily="34" charset="0"/>
              </a:rPr>
              <a:t>	Factor </a:t>
            </a:r>
            <a:r>
              <a:rPr lang="en-US" altLang="en-US" dirty="0">
                <a:latin typeface="Arial" pitchFamily="34" charset="0"/>
                <a:cs typeface="Arial" pitchFamily="34" charset="0"/>
              </a:rPr>
              <a:t>A = Year in School (FY, So, Jr, </a:t>
            </a:r>
            <a:r>
              <a:rPr lang="en-US" altLang="en-US" dirty="0" err="1">
                <a:latin typeface="Arial" pitchFamily="34" charset="0"/>
                <a:cs typeface="Arial" pitchFamily="34" charset="0"/>
              </a:rPr>
              <a:t>Sr</a:t>
            </a:r>
            <a:r>
              <a:rPr lang="en-US" altLang="en-US" dirty="0">
                <a:latin typeface="Arial" pitchFamily="34" charset="0"/>
                <a:cs typeface="Arial" pitchFamily="34" charset="0"/>
              </a:rPr>
              <a:t>)</a:t>
            </a:r>
          </a:p>
          <a:p>
            <a:pPr marL="0" indent="0">
              <a:spcBef>
                <a:spcPts val="624"/>
              </a:spcBef>
              <a:buNone/>
            </a:pPr>
            <a:r>
              <a:rPr lang="en-US" altLang="en-US" dirty="0" smtClean="0">
                <a:latin typeface="Arial" pitchFamily="34" charset="0"/>
                <a:cs typeface="Arial" pitchFamily="34" charset="0"/>
              </a:rPr>
              <a:t>	Factor </a:t>
            </a:r>
            <a:r>
              <a:rPr lang="en-US" altLang="en-US" dirty="0">
                <a:latin typeface="Arial" pitchFamily="34" charset="0"/>
                <a:cs typeface="Arial" pitchFamily="34" charset="0"/>
              </a:rPr>
              <a:t>B = Major (Psych, Bio, Math</a:t>
            </a:r>
            <a:r>
              <a:rPr lang="en-US" altLang="en-US" dirty="0" smtClean="0">
                <a:latin typeface="Arial" pitchFamily="34" charset="0"/>
                <a:cs typeface="Arial" pitchFamily="34" charset="0"/>
              </a:rPr>
              <a:t>)</a:t>
            </a:r>
            <a:endParaRPr lang="en-US" altLang="en-US" dirty="0">
              <a:latin typeface="Arial" pitchFamily="34" charset="0"/>
              <a:cs typeface="Arial" pitchFamily="34" charset="0"/>
            </a:endParaRPr>
          </a:p>
        </p:txBody>
      </p:sp>
      <p:pic>
        <p:nvPicPr>
          <p:cNvPr id="13" name="Picture Placeholder 12" descr="An annotated text. The text reads, Suppose that junior year is easy (high G Point A) for most majors but hard (lower GPA) for math majors. Interaction is a “difference of differences”. An arrow from the text interaction points to “hard (lower G P A)”."/>
          <p:cNvPicPr>
            <a:picLocks noGrp="1" noChangeAspect="1"/>
          </p:cNvPicPr>
          <p:nvPr>
            <p:ph type="pic" sz="quarter" idx="11"/>
          </p:nvPr>
        </p:nvPicPr>
        <p:blipFill>
          <a:blip r:embed="rId2"/>
          <a:stretch>
            <a:fillRect/>
          </a:stretch>
        </p:blipFill>
        <p:spPr>
          <a:xfrm>
            <a:off x="535805" y="4191000"/>
            <a:ext cx="8150995" cy="1824850"/>
          </a:xfrm>
          <a:prstGeom prst="rect">
            <a:avLst/>
          </a:prstGeom>
          <a:noFill/>
          <a:ln>
            <a:noFill/>
          </a:ln>
        </p:spPr>
      </p:pic>
    </p:spTree>
    <p:extLst>
      <p:ext uri="{BB962C8B-B14F-4D97-AF65-F5344CB8AC3E}">
        <p14:creationId xmlns:p14="http://schemas.microsoft.com/office/powerpoint/2010/main" val="4097892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latin typeface="Arial" pitchFamily="34" charset="0"/>
                <a:cs typeface="Arial" pitchFamily="34" charset="0"/>
              </a:rPr>
              <a:t>Numeric Differences</a:t>
            </a:r>
          </a:p>
        </p:txBody>
      </p:sp>
      <p:sp>
        <p:nvSpPr>
          <p:cNvPr id="11" name="Content Placeholder 10"/>
          <p:cNvSpPr>
            <a:spLocks noGrp="1"/>
          </p:cNvSpPr>
          <p:nvPr>
            <p:ph idx="1"/>
          </p:nvPr>
        </p:nvSpPr>
        <p:spPr>
          <a:xfrm>
            <a:off x="411105" y="1905000"/>
            <a:ext cx="8274618" cy="489858"/>
          </a:xfrm>
        </p:spPr>
        <p:txBody>
          <a:bodyPr>
            <a:noAutofit/>
          </a:bodyPr>
          <a:lstStyle/>
          <a:p>
            <a:pPr marL="0" indent="0">
              <a:spcBef>
                <a:spcPts val="624"/>
              </a:spcBef>
              <a:buNone/>
            </a:pPr>
            <a:r>
              <a:rPr lang="en-US" dirty="0">
                <a:latin typeface="Arial" pitchFamily="34" charset="0"/>
                <a:cs typeface="Arial" pitchFamily="34" charset="0"/>
              </a:rPr>
              <a:t>Cell means for Glue data:</a:t>
            </a:r>
          </a:p>
        </p:txBody>
      </p:sp>
      <p:graphicFrame>
        <p:nvGraphicFramePr>
          <p:cNvPr id="16" name="Table 4"/>
          <p:cNvGraphicFramePr>
            <a:graphicFrameLocks noGrp="1"/>
          </p:cNvGraphicFramePr>
          <p:nvPr>
            <p:ph type="tbl" sz="quarter" idx="12"/>
            <p:extLst>
              <p:ext uri="{D42A27DB-BD31-4B8C-83A1-F6EECF244321}">
                <p14:modId xmlns:p14="http://schemas.microsoft.com/office/powerpoint/2010/main" val="3874741279"/>
              </p:ext>
            </p:extLst>
          </p:nvPr>
        </p:nvGraphicFramePr>
        <p:xfrm>
          <a:off x="461899" y="2529840"/>
          <a:ext cx="4643501" cy="1584960"/>
        </p:xfrm>
        <a:graphic>
          <a:graphicData uri="http://schemas.openxmlformats.org/drawingml/2006/table">
            <a:tbl>
              <a:tblPr firstRow="1">
                <a:tableStyleId>{5940675A-B579-460E-94D1-54222C63F5DA}</a:tableStyleId>
              </a:tblPr>
              <a:tblGrid>
                <a:gridCol w="1324293">
                  <a:extLst>
                    <a:ext uri="{9D8B030D-6E8A-4147-A177-3AD203B41FA5}">
                      <a16:colId xmlns="" xmlns:a16="http://schemas.microsoft.com/office/drawing/2014/main" val="20000"/>
                    </a:ext>
                  </a:extLst>
                </a:gridCol>
                <a:gridCol w="1002030">
                  <a:extLst>
                    <a:ext uri="{9D8B030D-6E8A-4147-A177-3AD203B41FA5}">
                      <a16:colId xmlns="" xmlns:a16="http://schemas.microsoft.com/office/drawing/2014/main" val="20001"/>
                    </a:ext>
                  </a:extLst>
                </a:gridCol>
                <a:gridCol w="911733">
                  <a:extLst>
                    <a:ext uri="{9D8B030D-6E8A-4147-A177-3AD203B41FA5}">
                      <a16:colId xmlns="" xmlns:a16="http://schemas.microsoft.com/office/drawing/2014/main" val="20002"/>
                    </a:ext>
                  </a:extLst>
                </a:gridCol>
                <a:gridCol w="1405445"/>
              </a:tblGrid>
              <a:tr h="15240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smtClean="0">
                          <a:ln>
                            <a:noFill/>
                          </a:ln>
                          <a:effectLst/>
                          <a:latin typeface="Arial" panose="020B0604020202020204" pitchFamily="34" charset="0"/>
                          <a:cs typeface="Arial" panose="020B0604020202020204" pitchFamily="34" charset="0"/>
                        </a:rPr>
                        <a:t>Means</a:t>
                      </a:r>
                      <a:endParaRPr kumimoji="0" lang="en-US" sz="2000" b="0" i="0" u="none" strike="noStrike" cap="none" normalizeH="0" baseline="0" dirty="0">
                        <a:ln>
                          <a:noFill/>
                        </a:ln>
                        <a:solidFill>
                          <a:srgbClr val="FFFF66"/>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Plastic</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Wood</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lnR w="12700" cap="flat" cmpd="sng" algn="ctr">
                      <a:solidFill>
                        <a:schemeClr val="tx1"/>
                      </a:solidFill>
                      <a:prstDash val="solid"/>
                      <a:round/>
                      <a:headEnd type="none" w="med" len="med"/>
                      <a:tailEnd type="none" w="med" len="med"/>
                    </a:lnR>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Difference</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 xmlns:a16="http://schemas.microsoft.com/office/drawing/2014/main" val="10000"/>
                  </a:ext>
                </a:extLst>
              </a:tr>
              <a:tr h="13716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Thin</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58</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66</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lnR w="12700" cap="flat" cmpd="sng" algn="ctr">
                      <a:solidFill>
                        <a:schemeClr val="tx1"/>
                      </a:solidFill>
                      <a:prstDash val="solid"/>
                      <a:round/>
                      <a:headEnd type="none" w="med" len="med"/>
                      <a:tailEnd type="none" w="med" len="med"/>
                    </a:lnR>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−8</a:t>
                      </a:r>
                    </a:p>
                  </a:txBody>
                  <a:tcPr anchor="ctr" horzOverflow="overflow">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 xmlns:a16="http://schemas.microsoft.com/office/drawing/2014/main" val="10001"/>
                  </a:ext>
                </a:extLst>
              </a:tr>
              <a:tr h="12192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Moderate</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61</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73</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lnR w="12700" cap="flat" cmpd="sng" algn="ctr">
                      <a:solidFill>
                        <a:schemeClr val="tx1"/>
                      </a:solidFill>
                      <a:prstDash val="solid"/>
                      <a:round/>
                      <a:headEnd type="none" w="med" len="med"/>
                      <a:tailEnd type="none" w="med" len="med"/>
                    </a:lnR>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−12</a:t>
                      </a:r>
                    </a:p>
                  </a:txBody>
                  <a:tcPr anchor="ctr" horzOverflow="overflow">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 xmlns:a16="http://schemas.microsoft.com/office/drawing/2014/main" val="10002"/>
                  </a:ext>
                </a:extLst>
              </a:tr>
              <a:tr h="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Heavy</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79</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47</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lnR w="12700" cap="flat" cmpd="sng" algn="ctr">
                      <a:solidFill>
                        <a:schemeClr val="tx1"/>
                      </a:solidFill>
                      <a:prstDash val="solid"/>
                      <a:round/>
                      <a:headEnd type="none" w="med" len="med"/>
                      <a:tailEnd type="none" w="med" len="med"/>
                    </a:lnR>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+32</a:t>
                      </a:r>
                    </a:p>
                  </a:txBody>
                  <a:tcPr anchor="ctr" horzOverflow="overflow">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 xmlns:a16="http://schemas.microsoft.com/office/drawing/2014/main" val="10003"/>
                  </a:ext>
                </a:extLst>
              </a:tr>
            </a:tbl>
          </a:graphicData>
        </a:graphic>
      </p:graphicFrame>
      <p:sp>
        <p:nvSpPr>
          <p:cNvPr id="12" name="Content Placeholder 11"/>
          <p:cNvSpPr>
            <a:spLocks noGrp="1"/>
          </p:cNvSpPr>
          <p:nvPr>
            <p:ph type="body" sz="quarter" idx="10"/>
          </p:nvPr>
        </p:nvSpPr>
        <p:spPr>
          <a:xfrm>
            <a:off x="457114" y="4267200"/>
            <a:ext cx="8007034" cy="521626"/>
          </a:xfrm>
        </p:spPr>
        <p:txBody>
          <a:bodyPr>
            <a:normAutofit/>
          </a:bodyPr>
          <a:lstStyle/>
          <a:p>
            <a:pPr marL="0" indent="0">
              <a:spcBef>
                <a:spcPct val="0"/>
              </a:spcBef>
              <a:buNone/>
            </a:pPr>
            <a:r>
              <a:rPr lang="en-US" dirty="0">
                <a:latin typeface="Arial" pitchFamily="34" charset="0"/>
                <a:cs typeface="Arial" pitchFamily="34" charset="0"/>
              </a:rPr>
              <a:t>Interaction is a “difference of differences”</a:t>
            </a:r>
          </a:p>
        </p:txBody>
      </p:sp>
    </p:spTree>
    <p:extLst>
      <p:ext uri="{BB962C8B-B14F-4D97-AF65-F5344CB8AC3E}">
        <p14:creationId xmlns:p14="http://schemas.microsoft.com/office/powerpoint/2010/main" val="8042074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latin typeface="Arial" pitchFamily="34" charset="0"/>
                <a:cs typeface="Arial" pitchFamily="34" charset="0"/>
              </a:rPr>
              <a:t>Interaction </a:t>
            </a:r>
            <a:r>
              <a:rPr lang="en-US" dirty="0" smtClean="0">
                <a:latin typeface="Arial" pitchFamily="34" charset="0"/>
                <a:cs typeface="Arial" pitchFamily="34" charset="0"/>
              </a:rPr>
              <a:t>Plot (1 of 4)</a:t>
            </a:r>
            <a:endParaRPr lang="en-US" dirty="0">
              <a:latin typeface="Arial" pitchFamily="34" charset="0"/>
              <a:cs typeface="Arial" pitchFamily="34" charset="0"/>
            </a:endParaRPr>
          </a:p>
        </p:txBody>
      </p:sp>
      <p:sp>
        <p:nvSpPr>
          <p:cNvPr id="11" name="Content Placeholder 10"/>
          <p:cNvSpPr>
            <a:spLocks noGrp="1"/>
          </p:cNvSpPr>
          <p:nvPr>
            <p:ph idx="1"/>
          </p:nvPr>
        </p:nvSpPr>
        <p:spPr>
          <a:xfrm>
            <a:off x="243114" y="1415142"/>
            <a:ext cx="8672286" cy="3004458"/>
          </a:xfrm>
        </p:spPr>
        <p:txBody>
          <a:bodyPr>
            <a:normAutofit/>
          </a:bodyPr>
          <a:lstStyle/>
          <a:p>
            <a:pPr marL="0" indent="0">
              <a:spcBef>
                <a:spcPts val="624"/>
              </a:spcBef>
              <a:buNone/>
            </a:pPr>
            <a:r>
              <a:rPr lang="en-US" altLang="en-US" dirty="0">
                <a:latin typeface="Arial" pitchFamily="34" charset="0"/>
                <a:cs typeface="Arial" pitchFamily="34" charset="0"/>
              </a:rPr>
              <a:t>Plot the cell means vs. one factor with separate lines/symbols for the second </a:t>
            </a:r>
            <a:r>
              <a:rPr lang="en-US" altLang="en-US" dirty="0" smtClean="0">
                <a:latin typeface="Arial" pitchFamily="34" charset="0"/>
                <a:cs typeface="Arial" pitchFamily="34" charset="0"/>
              </a:rPr>
              <a:t>factor</a:t>
            </a:r>
            <a:endParaRPr lang="en-US" altLang="en-US" dirty="0">
              <a:latin typeface="Arial" pitchFamily="34" charset="0"/>
              <a:cs typeface="Arial" pitchFamily="34" charset="0"/>
            </a:endParaRPr>
          </a:p>
          <a:p>
            <a:pPr marL="0" indent="0">
              <a:spcBef>
                <a:spcPts val="624"/>
              </a:spcBef>
              <a:buNone/>
            </a:pPr>
            <a:endParaRPr lang="en-US" dirty="0" smtClean="0">
              <a:latin typeface="Arial" pitchFamily="34" charset="0"/>
              <a:cs typeface="Arial" pitchFamily="34" charset="0"/>
            </a:endParaRPr>
          </a:p>
          <a:p>
            <a:pPr marL="0" indent="0">
              <a:spcBef>
                <a:spcPts val="624"/>
              </a:spcBef>
              <a:buNone/>
            </a:pPr>
            <a:r>
              <a:rPr lang="en-US" dirty="0" smtClean="0">
                <a:latin typeface="Arial" pitchFamily="34" charset="0"/>
                <a:cs typeface="Arial" pitchFamily="34" charset="0"/>
              </a:rPr>
              <a:t>This </a:t>
            </a:r>
            <a:r>
              <a:rPr lang="en-US" dirty="0">
                <a:latin typeface="Arial" pitchFamily="34" charset="0"/>
                <a:cs typeface="Arial" pitchFamily="34" charset="0"/>
              </a:rPr>
              <a:t>plot is also called a cell means </a:t>
            </a:r>
            <a:r>
              <a:rPr lang="en-US" dirty="0" smtClean="0">
                <a:latin typeface="Arial" pitchFamily="34" charset="0"/>
                <a:cs typeface="Arial" pitchFamily="34" charset="0"/>
              </a:rPr>
              <a:t>plot</a:t>
            </a:r>
          </a:p>
          <a:p>
            <a:pPr marL="571500" indent="-571500">
              <a:spcBef>
                <a:spcPts val="624"/>
              </a:spcBef>
            </a:pPr>
            <a:r>
              <a:rPr lang="en-US" dirty="0">
                <a:latin typeface="Arial" pitchFamily="34" charset="0"/>
                <a:cs typeface="Arial" pitchFamily="34" charset="0"/>
              </a:rPr>
              <a:t>“Parallel” lines indicate no interaction</a:t>
            </a:r>
          </a:p>
          <a:p>
            <a:pPr marL="571500" indent="-571500">
              <a:spcBef>
                <a:spcPts val="624"/>
              </a:spcBef>
            </a:pPr>
            <a:r>
              <a:rPr lang="en-US" dirty="0">
                <a:latin typeface="Arial" pitchFamily="34" charset="0"/>
                <a:cs typeface="Arial" pitchFamily="34" charset="0"/>
              </a:rPr>
              <a:t>Different slopes (or “crossing”) indicate </a:t>
            </a:r>
            <a:r>
              <a:rPr lang="en-US" dirty="0" smtClean="0">
                <a:latin typeface="Arial" pitchFamily="34" charset="0"/>
                <a:cs typeface="Arial" pitchFamily="34" charset="0"/>
              </a:rPr>
              <a:t>interaction</a:t>
            </a:r>
            <a:endParaRPr lang="en-US" dirty="0">
              <a:latin typeface="Arial" pitchFamily="34" charset="0"/>
              <a:cs typeface="Arial" pitchFamily="34" charset="0"/>
            </a:endParaRPr>
          </a:p>
        </p:txBody>
      </p:sp>
      <p:pic>
        <p:nvPicPr>
          <p:cNvPr id="3" name="Picture Placeholder 2" descr="A command line reads interaction.plot (Factor A, Factor B, Response)."/>
          <p:cNvPicPr>
            <a:picLocks noGrp="1" noChangeAspect="1"/>
          </p:cNvPicPr>
          <p:nvPr>
            <p:ph type="pic" sz="quarter" idx="11"/>
          </p:nvPr>
        </p:nvPicPr>
        <p:blipFill>
          <a:blip r:embed="rId2"/>
          <a:stretch>
            <a:fillRect/>
          </a:stretch>
        </p:blipFill>
        <p:spPr>
          <a:xfrm>
            <a:off x="498764" y="5029200"/>
            <a:ext cx="7654636" cy="519545"/>
          </a:xfrm>
          <a:prstGeom prst="rect">
            <a:avLst/>
          </a:prstGeom>
          <a:noFill/>
          <a:ln>
            <a:noFill/>
          </a:ln>
        </p:spPr>
      </p:pic>
    </p:spTree>
    <p:extLst>
      <p:ext uri="{BB962C8B-B14F-4D97-AF65-F5344CB8AC3E}">
        <p14:creationId xmlns:p14="http://schemas.microsoft.com/office/powerpoint/2010/main" val="8545406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latin typeface="Arial" pitchFamily="34" charset="0"/>
                <a:cs typeface="Arial" pitchFamily="34" charset="0"/>
              </a:rPr>
              <a:t>Interaction </a:t>
            </a:r>
            <a:r>
              <a:rPr lang="en-US" dirty="0" smtClean="0">
                <a:latin typeface="Arial" pitchFamily="34" charset="0"/>
                <a:cs typeface="Arial" pitchFamily="34" charset="0"/>
              </a:rPr>
              <a:t>Plot (2 of 4)</a:t>
            </a:r>
            <a:endParaRPr lang="en-US" dirty="0">
              <a:latin typeface="Arial" pitchFamily="34" charset="0"/>
              <a:cs typeface="Arial" pitchFamily="34" charset="0"/>
            </a:endParaRPr>
          </a:p>
        </p:txBody>
      </p:sp>
      <p:pic>
        <p:nvPicPr>
          <p:cNvPr id="12" name="Picture Placeholder 11" descr="A command line reads with (Glue, interaction.plot (Type, Thickness, Force))"/>
          <p:cNvPicPr>
            <a:picLocks noGrp="1" noChangeAspect="1"/>
          </p:cNvPicPr>
          <p:nvPr>
            <p:ph type="pic" sz="quarter" idx="11"/>
          </p:nvPr>
        </p:nvPicPr>
        <p:blipFill>
          <a:blip r:embed="rId2"/>
          <a:stretch>
            <a:fillRect/>
          </a:stretch>
        </p:blipFill>
        <p:spPr>
          <a:xfrm>
            <a:off x="209550" y="1471561"/>
            <a:ext cx="8724900" cy="495300"/>
          </a:xfrm>
          <a:prstGeom prst="rect">
            <a:avLst/>
          </a:prstGeom>
          <a:noFill/>
          <a:ln>
            <a:noFill/>
          </a:ln>
        </p:spPr>
      </p:pic>
      <p:pic>
        <p:nvPicPr>
          <p:cNvPr id="13" name="Picture Placeholder 12" descr="An interaction plots marks plastic and wood along the horizontal axis labeled type and the values of mean of force along the vertical axis shows three lines. The lines represent moderate, thin, and heavy respectively.  The line representing Heavy group slopes negatively from plastic type to wood type with means of force falling from 79 to 46. The line representing thin group slopes positively from plastic type to wood type. It crosses the line representing heavy group as the means of force rises from 57.5 to 65. The line representing moderate group also slopes positively from plastic type to wood type. It crosses the line representing heavy group as the means of force rises from 61 to 72.5."/>
          <p:cNvPicPr>
            <a:picLocks noGrp="1" noChangeAspect="1"/>
          </p:cNvPicPr>
          <p:nvPr>
            <p:ph type="pic" sz="quarter" idx="13"/>
          </p:nvPr>
        </p:nvPicPr>
        <p:blipFill>
          <a:blip r:embed="rId3"/>
          <a:stretch>
            <a:fillRect/>
          </a:stretch>
        </p:blipFill>
        <p:spPr>
          <a:xfrm>
            <a:off x="2362200" y="2177029"/>
            <a:ext cx="4005545" cy="3995171"/>
          </a:xfrm>
          <a:prstGeom prst="rect">
            <a:avLst/>
          </a:prstGeom>
          <a:noFill/>
          <a:ln>
            <a:noFill/>
          </a:ln>
        </p:spPr>
      </p:pic>
    </p:spTree>
    <p:extLst>
      <p:ext uri="{BB962C8B-B14F-4D97-AF65-F5344CB8AC3E}">
        <p14:creationId xmlns:p14="http://schemas.microsoft.com/office/powerpoint/2010/main" val="772586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latin typeface="Arial" pitchFamily="34" charset="0"/>
                <a:cs typeface="Arial" pitchFamily="34" charset="0"/>
              </a:rPr>
              <a:t>Interaction </a:t>
            </a:r>
            <a:r>
              <a:rPr lang="en-US" dirty="0" smtClean="0">
                <a:latin typeface="Arial" pitchFamily="34" charset="0"/>
                <a:cs typeface="Arial" pitchFamily="34" charset="0"/>
              </a:rPr>
              <a:t>Plot (3 of 4)</a:t>
            </a:r>
            <a:endParaRPr lang="en-US" dirty="0">
              <a:latin typeface="Arial" pitchFamily="34" charset="0"/>
              <a:cs typeface="Arial" pitchFamily="34" charset="0"/>
            </a:endParaRPr>
          </a:p>
        </p:txBody>
      </p:sp>
      <p:pic>
        <p:nvPicPr>
          <p:cNvPr id="3" name="Picture Placeholder 2" descr="A command line reads With (Glue, interaction.plot (Thickness, Type, Force))"/>
          <p:cNvPicPr>
            <a:picLocks noGrp="1" noChangeAspect="1"/>
          </p:cNvPicPr>
          <p:nvPr>
            <p:ph type="pic" sz="quarter" idx="11"/>
          </p:nvPr>
        </p:nvPicPr>
        <p:blipFill>
          <a:blip r:embed="rId2"/>
          <a:stretch>
            <a:fillRect/>
          </a:stretch>
        </p:blipFill>
        <p:spPr>
          <a:xfrm>
            <a:off x="181607" y="1432783"/>
            <a:ext cx="8809993" cy="518235"/>
          </a:xfrm>
          <a:prstGeom prst="rect">
            <a:avLst/>
          </a:prstGeom>
          <a:noFill/>
          <a:ln>
            <a:noFill/>
          </a:ln>
        </p:spPr>
      </p:pic>
      <p:pic>
        <p:nvPicPr>
          <p:cNvPr id="5" name="Picture Placeholder 4" descr="An interaction plot show three categories of thickness: heavy, moderate, and thin along the horizontal axis and the values of Means of force along the vertical axis. The graph shows two lines representing wood type and plastic type. The line representing wood type slopes positively from (heavy, 46) to (moderate, 73), and from then on slopes downward to (thin, 66). The line representing plastic type slopes downwards from (heave, 79), crosses the line representing wood type, reaches (moderate, 61), and continues to slope downward to (thin, 58)."/>
          <p:cNvPicPr>
            <a:picLocks noGrp="1" noChangeAspect="1"/>
          </p:cNvPicPr>
          <p:nvPr>
            <p:ph type="pic" sz="quarter" idx="13"/>
          </p:nvPr>
        </p:nvPicPr>
        <p:blipFill>
          <a:blip r:embed="rId3"/>
          <a:stretch>
            <a:fillRect/>
          </a:stretch>
        </p:blipFill>
        <p:spPr>
          <a:xfrm>
            <a:off x="2230268" y="2078009"/>
            <a:ext cx="4170532" cy="4121659"/>
          </a:xfrm>
          <a:prstGeom prst="rect">
            <a:avLst/>
          </a:prstGeom>
          <a:noFill/>
          <a:ln>
            <a:noFill/>
          </a:ln>
        </p:spPr>
      </p:pic>
    </p:spTree>
    <p:extLst>
      <p:ext uri="{BB962C8B-B14F-4D97-AF65-F5344CB8AC3E}">
        <p14:creationId xmlns:p14="http://schemas.microsoft.com/office/powerpoint/2010/main" val="5508665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bergerinvitels3e_lectureslides_ch01_fin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bergerinvitels3e_lectureslides_ch01_final</Template>
  <TotalTime>2517</TotalTime>
  <Words>344</Words>
  <Application>Microsoft Office PowerPoint</Application>
  <PresentationFormat>On-screen Show (4:3)</PresentationFormat>
  <Paragraphs>73</Paragraphs>
  <Slides>11</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11</vt:i4>
      </vt:variant>
    </vt:vector>
  </HeadingPairs>
  <TitlesOfParts>
    <vt:vector size="20" baseType="lpstr">
      <vt:lpstr>ＭＳ Ｐゴシック</vt:lpstr>
      <vt:lpstr>Arial</vt:lpstr>
      <vt:lpstr>Arial Black</vt:lpstr>
      <vt:lpstr>Calibri</vt:lpstr>
      <vt:lpstr>Cambria Math</vt:lpstr>
      <vt:lpstr>Courier New</vt:lpstr>
      <vt:lpstr>Symbol</vt:lpstr>
      <vt:lpstr>Wingdings</vt:lpstr>
      <vt:lpstr>bergerinvitels3e_lectureslides_ch01_final</vt:lpstr>
      <vt:lpstr>Section 7.1 </vt:lpstr>
      <vt:lpstr>Section 7.1</vt:lpstr>
      <vt:lpstr>Factorial Design</vt:lpstr>
      <vt:lpstr>Example: Glue Strength</vt:lpstr>
      <vt:lpstr>Interaction Effect</vt:lpstr>
      <vt:lpstr>Numeric Differences</vt:lpstr>
      <vt:lpstr>Interaction Plot (1 of 4)</vt:lpstr>
      <vt:lpstr>Interaction Plot (2 of 4)</vt:lpstr>
      <vt:lpstr>Interaction Plot (3 of 4)</vt:lpstr>
      <vt:lpstr>Example: Bird Hormones</vt:lpstr>
      <vt:lpstr>Interaction Plot (4 of 4)</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7.1</dc:title>
  <dc:creator>Canon</dc:creator>
  <cp:lastModifiedBy>Newton, Andy</cp:lastModifiedBy>
  <cp:revision>485</cp:revision>
  <dcterms:created xsi:type="dcterms:W3CDTF">2015-10-23T14:29:37Z</dcterms:created>
  <dcterms:modified xsi:type="dcterms:W3CDTF">2018-09-13T15:18:10Z</dcterms:modified>
</cp:coreProperties>
</file>